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4"/>
  </p:notesMasterIdLst>
  <p:sldIdLst>
    <p:sldId id="256" r:id="rId2"/>
    <p:sldId id="257" r:id="rId3"/>
    <p:sldId id="261" r:id="rId4"/>
    <p:sldId id="258" r:id="rId5"/>
    <p:sldId id="262" r:id="rId6"/>
    <p:sldId id="263" r:id="rId7"/>
    <p:sldId id="264" r:id="rId8"/>
    <p:sldId id="271" r:id="rId9"/>
    <p:sldId id="272" r:id="rId10"/>
    <p:sldId id="288" r:id="rId11"/>
    <p:sldId id="273" r:id="rId12"/>
    <p:sldId id="274" r:id="rId13"/>
    <p:sldId id="275" r:id="rId14"/>
    <p:sldId id="276" r:id="rId15"/>
    <p:sldId id="279" r:id="rId16"/>
    <p:sldId id="280" r:id="rId17"/>
    <p:sldId id="281" r:id="rId18"/>
    <p:sldId id="285" r:id="rId19"/>
    <p:sldId id="278" r:id="rId20"/>
    <p:sldId id="286" r:id="rId21"/>
    <p:sldId id="287" r:id="rId22"/>
    <p:sldId id="289" r:id="rId23"/>
    <p:sldId id="290" r:id="rId24"/>
    <p:sldId id="282" r:id="rId25"/>
    <p:sldId id="291" r:id="rId26"/>
    <p:sldId id="284" r:id="rId27"/>
    <p:sldId id="292" r:id="rId28"/>
    <p:sldId id="293" r:id="rId29"/>
    <p:sldId id="283" r:id="rId30"/>
    <p:sldId id="294" r:id="rId31"/>
    <p:sldId id="295" r:id="rId32"/>
    <p:sldId id="29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56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6D1C8-466F-4059-A3F4-E9E787A029E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2E8B6-2354-4D68-B09D-4F029BDA8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49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E8B6-2354-4D68-B09D-4F029BDA88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67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E8B6-2354-4D68-B09D-4F029BDA88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88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https://www.desmos.com/calculator/pnc4xaqpk0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E8B6-2354-4D68-B09D-4F029BDA88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71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Which leads to the hard part…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E8B6-2354-4D68-B09D-4F029BDA88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6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E8B6-2354-4D68-B09D-4F029BDA88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79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82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8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34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83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9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50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26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51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9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21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E439C93-AB76-454E-8A0E-1CD9B72DCC4D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77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6.xml"/><Relationship Id="rId6" Type="http://schemas.microsoft.com/office/2017/06/relationships/model3d" Target="../media/model3d4.glb"/><Relationship Id="rId5" Type="http://schemas.openxmlformats.org/officeDocument/2006/relationships/image" Target="../media/image43.png"/><Relationship Id="rId4" Type="http://schemas.microsoft.com/office/2017/06/relationships/model3d" Target="../media/model3d3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6.xml"/><Relationship Id="rId6" Type="http://schemas.microsoft.com/office/2017/06/relationships/model3d" Target="../media/model3d4.glb"/><Relationship Id="rId5" Type="http://schemas.openxmlformats.org/officeDocument/2006/relationships/image" Target="../media/image43.png"/><Relationship Id="rId4" Type="http://schemas.microsoft.com/office/2017/06/relationships/model3d" Target="../media/model3d3.glb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1.png"/><Relationship Id="rId7" Type="http://schemas.openxmlformats.org/officeDocument/2006/relationships/image" Target="../media/image52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1.png"/><Relationship Id="rId10" Type="http://schemas.openxmlformats.org/officeDocument/2006/relationships/image" Target="../media/image55.png"/><Relationship Id="rId4" Type="http://schemas.openxmlformats.org/officeDocument/2006/relationships/image" Target="../media/image490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d3x0r.github.io/STFRPhysics/math/indexInterferometer4.html" TargetMode="External"/><Relationship Id="rId3" Type="http://schemas.openxmlformats.org/officeDocument/2006/relationships/hyperlink" Target="https://d3x0r.github.io/STFRPhysics/math/indexLightSpeed3a.html" TargetMode="External"/><Relationship Id="rId7" Type="http://schemas.openxmlformats.org/officeDocument/2006/relationships/hyperlink" Target="https://d3x0r.github.io/STFRPhysics/math/indexLightSpeed.html" TargetMode="External"/><Relationship Id="rId2" Type="http://schemas.openxmlformats.org/officeDocument/2006/relationships/hyperlink" Target="https://d3x0r.github.io/STFRPhysics/math/indexLightSpeed2a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3x0r.github.io/Voxelarium.js/index2-dual-view.html" TargetMode="External"/><Relationship Id="rId5" Type="http://schemas.openxmlformats.org/officeDocument/2006/relationships/hyperlink" Target="https://d3x0r.github.io/STFRPhysics/math/indexLightSpeed1.html" TargetMode="External"/><Relationship Id="rId4" Type="http://schemas.openxmlformats.org/officeDocument/2006/relationships/hyperlink" Target="https://d3x0r.github.io/STFRPhysics/math/indexLightSpeed4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3x0r.github.io/STFRPhysics/math/indexLightSpeed4-wheel.html" TargetMode="External"/><Relationship Id="rId2" Type="http://schemas.openxmlformats.org/officeDocument/2006/relationships/hyperlink" Target="https://d3x0r.github.io/STFRPhysics/math/indexLightSpeed-Clocks.html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d3x0r" TargetMode="External"/><Relationship Id="rId2" Type="http://schemas.openxmlformats.org/officeDocument/2006/relationships/hyperlink" Target="http://www.youtube.com/user/3zdayz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github.com/d3x0r/STFRPhysics" TargetMode="External"/><Relationship Id="rId4" Type="http://schemas.openxmlformats.org/officeDocument/2006/relationships/hyperlink" Target="http://www.youtube.com/@3zdayz/video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.png"/><Relationship Id="rId1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11" Type="http://schemas.microsoft.com/office/2017/06/relationships/model3d" Target="../media/model3d1.glb"/><Relationship Id="rId15" Type="http://schemas.openxmlformats.org/officeDocument/2006/relationships/image" Target="../media/image12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1EA9A-66E3-DC5D-9698-37A5236497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One-way Speed of Light</a:t>
            </a:r>
          </a:p>
        </p:txBody>
      </p:sp>
    </p:spTree>
    <p:extLst>
      <p:ext uri="{BB962C8B-B14F-4D97-AF65-F5344CB8AC3E}">
        <p14:creationId xmlns:p14="http://schemas.microsoft.com/office/powerpoint/2010/main" val="2368767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65D32-7B99-0202-ECFF-088852A1E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899"/>
          </a:xfrm>
        </p:spPr>
        <p:txBody>
          <a:bodyPr>
            <a:normAutofit fontScale="90000"/>
          </a:bodyPr>
          <a:lstStyle/>
          <a:p>
            <a:r>
              <a:rPr lang="en-US" dirty="0"/>
              <a:t>Perfect Square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74CC7F-63F3-8540-BC27-474E4C7ABC54}"/>
                  </a:ext>
                </a:extLst>
              </p:cNvPr>
              <p:cNvSpPr txBox="1"/>
              <p:nvPr/>
            </p:nvSpPr>
            <p:spPr>
              <a:xfrm>
                <a:off x="772460" y="1306096"/>
                <a:ext cx="20100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74CC7F-63F3-8540-BC27-474E4C7AB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0" y="1306096"/>
                <a:ext cx="2010037" cy="369332"/>
              </a:xfrm>
              <a:prstGeom prst="rect">
                <a:avLst/>
              </a:prstGeom>
              <a:blipFill>
                <a:blip r:embed="rId3"/>
                <a:stretch>
                  <a:fillRect l="-1824" r="-334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A304F8-E31F-597B-C5A6-3D94EC47E242}"/>
                  </a:ext>
                </a:extLst>
              </p:cNvPr>
              <p:cNvSpPr txBox="1"/>
              <p:nvPr/>
            </p:nvSpPr>
            <p:spPr>
              <a:xfrm>
                <a:off x="772460" y="1971500"/>
                <a:ext cx="1042401" cy="37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A304F8-E31F-597B-C5A6-3D94EC47E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0" y="1971500"/>
                <a:ext cx="1042401" cy="373436"/>
              </a:xfrm>
              <a:prstGeom prst="rect">
                <a:avLst/>
              </a:prstGeom>
              <a:blipFill>
                <a:blip r:embed="rId4"/>
                <a:stretch>
                  <a:fillRect l="-7018" r="-2924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4F704-836D-66BF-9E29-89797AEDA16C}"/>
                  </a:ext>
                </a:extLst>
              </p:cNvPr>
              <p:cNvSpPr txBox="1"/>
              <p:nvPr/>
            </p:nvSpPr>
            <p:spPr>
              <a:xfrm>
                <a:off x="2971801" y="1743503"/>
                <a:ext cx="1054070" cy="770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4F704-836D-66BF-9E29-89797AEDA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1" y="1743503"/>
                <a:ext cx="1054070" cy="7703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D661F5-A521-ABF8-E6E1-0BDFE9C4269D}"/>
                  </a:ext>
                </a:extLst>
              </p:cNvPr>
              <p:cNvSpPr txBox="1"/>
              <p:nvPr/>
            </p:nvSpPr>
            <p:spPr>
              <a:xfrm>
                <a:off x="772459" y="2889335"/>
                <a:ext cx="20033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D661F5-A521-ABF8-E6E1-0BDFE9C42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59" y="2889335"/>
                <a:ext cx="2003305" cy="369332"/>
              </a:xfrm>
              <a:prstGeom prst="rect">
                <a:avLst/>
              </a:prstGeom>
              <a:blipFill>
                <a:blip r:embed="rId6"/>
                <a:stretch>
                  <a:fillRect r="-2744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071849-FFF5-DB9D-DAFD-AA98FD76643A}"/>
                  </a:ext>
                </a:extLst>
              </p:cNvPr>
              <p:cNvSpPr txBox="1"/>
              <p:nvPr/>
            </p:nvSpPr>
            <p:spPr>
              <a:xfrm>
                <a:off x="5443071" y="1743502"/>
                <a:ext cx="1009507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071849-FFF5-DB9D-DAFD-AA98FD76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071" y="1743502"/>
                <a:ext cx="1009507" cy="741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AC1604-A068-FFB1-50A5-1ECE9EBC34AB}"/>
                  </a:ext>
                </a:extLst>
              </p:cNvPr>
              <p:cNvSpPr txBox="1"/>
              <p:nvPr/>
            </p:nvSpPr>
            <p:spPr>
              <a:xfrm>
                <a:off x="772459" y="3803066"/>
                <a:ext cx="2608535" cy="90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ra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AC1604-A068-FFB1-50A5-1ECE9EBC3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59" y="3803066"/>
                <a:ext cx="2608535" cy="9028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05A3EA-8CB3-E08A-C783-DF5E008FABD5}"/>
                  </a:ext>
                </a:extLst>
              </p:cNvPr>
              <p:cNvSpPr txBox="1"/>
              <p:nvPr/>
            </p:nvSpPr>
            <p:spPr>
              <a:xfrm>
                <a:off x="772459" y="5250276"/>
                <a:ext cx="3318344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rad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rad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05A3EA-8CB3-E08A-C783-DF5E008FA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59" y="5250276"/>
                <a:ext cx="3318344" cy="8102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DB8D0-7804-3164-55F1-105FB8349864}"/>
                  </a:ext>
                </a:extLst>
              </p:cNvPr>
              <p:cNvSpPr txBox="1"/>
              <p:nvPr/>
            </p:nvSpPr>
            <p:spPr>
              <a:xfrm>
                <a:off x="6024282" y="5284804"/>
                <a:ext cx="2811617" cy="741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DB8D0-7804-3164-55F1-105FB8349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282" y="5284804"/>
                <a:ext cx="2811617" cy="741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57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74C00A-B623-6D42-4F9C-E9D6A452D2BA}"/>
                  </a:ext>
                </a:extLst>
              </p:cNvPr>
              <p:cNvSpPr txBox="1"/>
              <p:nvPr/>
            </p:nvSpPr>
            <p:spPr>
              <a:xfrm>
                <a:off x="1866869" y="1749896"/>
                <a:ext cx="7162602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74C00A-B623-6D42-4F9C-E9D6A452D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869" y="1749896"/>
                <a:ext cx="7162602" cy="5873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74E30F-9D53-1190-A9F1-3F0E6F67B692}"/>
                  </a:ext>
                </a:extLst>
              </p:cNvPr>
              <p:cNvSpPr txBox="1"/>
              <p:nvPr/>
            </p:nvSpPr>
            <p:spPr>
              <a:xfrm>
                <a:off x="1729042" y="397346"/>
                <a:ext cx="8093241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𝑉𝐿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74E30F-9D53-1190-A9F1-3F0E6F67B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042" y="397346"/>
                <a:ext cx="8093241" cy="587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A8D5E0-30E3-CC6D-ABB9-8B678ABC8BA9}"/>
                  </a:ext>
                </a:extLst>
              </p:cNvPr>
              <p:cNvSpPr txBox="1"/>
              <p:nvPr/>
            </p:nvSpPr>
            <p:spPr>
              <a:xfrm>
                <a:off x="1066769" y="2767469"/>
                <a:ext cx="10338792" cy="1354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p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 smtClean="0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chemeClr val="accent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solidFill>
                                        <a:schemeClr val="accent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2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accent2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accent2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solidFill>
                                        <a:schemeClr val="accent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i="1">
                                      <a:solidFill>
                                        <a:schemeClr val="accent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A8D5E0-30E3-CC6D-ABB9-8B678ABC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69" y="2767469"/>
                <a:ext cx="10338792" cy="13542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01CFAB-A695-40C8-0973-CDE96759DABB}"/>
                  </a:ext>
                </a:extLst>
              </p:cNvPr>
              <p:cNvSpPr txBox="1"/>
              <p:nvPr/>
            </p:nvSpPr>
            <p:spPr>
              <a:xfrm>
                <a:off x="2159385" y="4551919"/>
                <a:ext cx="6773136" cy="2306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r>
                  <a:rPr lang="en-US" sz="3600" b="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01CFAB-A695-40C8-0973-CDE96759D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385" y="4551919"/>
                <a:ext cx="6773136" cy="23060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54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6E594A-E689-8635-B56E-CBC5D4FB2D6B}"/>
                  </a:ext>
                </a:extLst>
              </p:cNvPr>
              <p:cNvSpPr txBox="1"/>
              <p:nvPr/>
            </p:nvSpPr>
            <p:spPr>
              <a:xfrm>
                <a:off x="2114935" y="1122919"/>
                <a:ext cx="6773136" cy="2306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r>
                  <a:rPr lang="en-US" sz="3600" b="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6E594A-E689-8635-B56E-CBC5D4FB2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935" y="1122919"/>
                <a:ext cx="6773136" cy="2306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0D3244-6958-809F-6B57-89E46A882A4A}"/>
                  </a:ext>
                </a:extLst>
              </p:cNvPr>
              <p:cNvSpPr txBox="1"/>
              <p:nvPr/>
            </p:nvSpPr>
            <p:spPr>
              <a:xfrm>
                <a:off x="561397" y="224181"/>
                <a:ext cx="6012736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𝑉𝐿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0D3244-6958-809F-6B57-89E46A882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7" y="224181"/>
                <a:ext cx="6012736" cy="587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0E6C22-4BE2-3593-4B9B-DFBF8090E4A3}"/>
                  </a:ext>
                </a:extLst>
              </p:cNvPr>
              <p:cNvSpPr txBox="1"/>
              <p:nvPr/>
            </p:nvSpPr>
            <p:spPr>
              <a:xfrm>
                <a:off x="89285" y="3961369"/>
                <a:ext cx="11718464" cy="2306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r>
                  <a:rPr lang="en-US" sz="3600" b="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𝑉𝐿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0E6C22-4BE2-3593-4B9B-DFBF8090E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5" y="3961369"/>
                <a:ext cx="11718464" cy="2306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94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FE9613-1CB6-8785-1D00-D8E282333A5A}"/>
                  </a:ext>
                </a:extLst>
              </p:cNvPr>
              <p:cNvSpPr txBox="1"/>
              <p:nvPr/>
            </p:nvSpPr>
            <p:spPr>
              <a:xfrm>
                <a:off x="222635" y="94219"/>
                <a:ext cx="11522898" cy="2306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r>
                  <a:rPr lang="en-US" sz="3600" b="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𝑉𝐿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FE9613-1CB6-8785-1D00-D8E282333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35" y="94219"/>
                <a:ext cx="11522898" cy="2306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47FC4B-28C4-3057-5271-DADD13A9BBDC}"/>
                  </a:ext>
                </a:extLst>
              </p:cNvPr>
              <p:cNvSpPr txBox="1"/>
              <p:nvPr/>
            </p:nvSpPr>
            <p:spPr>
              <a:xfrm>
                <a:off x="484399" y="3027919"/>
                <a:ext cx="11388310" cy="2581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r>
                  <a:rPr lang="en-US" sz="3600" b="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eqArr>
                                  <m:eqArr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d>
                                      <m:d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p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𝑉𝐿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3600" i="1" smtClean="0">
                                        <a:solidFill>
                                          <a:schemeClr val="bg2">
                                            <a:lumMod val="25000"/>
                                            <a:lumOff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bg2">
                                            <a:lumMod val="25000"/>
                                            <a:lumOff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b="0" i="1" smtClean="0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𝑉𝐿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eqArr>
                              </m:num>
                              <m:den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rad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47FC4B-28C4-3057-5271-DADD13A9B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99" y="3027919"/>
                <a:ext cx="11388310" cy="2581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65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CD4FF7-90CF-49C2-CA1D-D91F6A10D5B3}"/>
                  </a:ext>
                </a:extLst>
              </p:cNvPr>
              <p:cNvSpPr txBox="1"/>
              <p:nvPr/>
            </p:nvSpPr>
            <p:spPr>
              <a:xfrm>
                <a:off x="58949" y="157719"/>
                <a:ext cx="11388310" cy="2581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r>
                  <a:rPr lang="en-US" sz="3600" b="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eqArr>
                                  <m:eqArr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d>
                                      <m:d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p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𝑉𝐿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3600" i="1" smtClean="0">
                                        <a:solidFill>
                                          <a:schemeClr val="bg2">
                                            <a:lumMod val="25000"/>
                                            <a:lumOff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bg2">
                                            <a:lumMod val="25000"/>
                                            <a:lumOff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b="0" i="1" smtClean="0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𝑉𝐿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eqArr>
                              </m:num>
                              <m:den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rad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CD4FF7-90CF-49C2-CA1D-D91F6A10D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9" y="157719"/>
                <a:ext cx="11388310" cy="25817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DAA25C-E1DF-B1AE-FAC4-641A2CFE9B84}"/>
                  </a:ext>
                </a:extLst>
              </p:cNvPr>
              <p:cNvSpPr txBox="1"/>
              <p:nvPr/>
            </p:nvSpPr>
            <p:spPr>
              <a:xfrm>
                <a:off x="1214360" y="3320019"/>
                <a:ext cx="9288633" cy="12539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𝑉𝐿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DAA25C-E1DF-B1AE-FAC4-641A2CFE9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360" y="3320019"/>
                <a:ext cx="9288633" cy="12539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79BABD-CC14-07C6-D478-F6DE6E0A7719}"/>
                  </a:ext>
                </a:extLst>
              </p:cNvPr>
              <p:cNvSpPr txBox="1"/>
              <p:nvPr/>
            </p:nvSpPr>
            <p:spPr>
              <a:xfrm>
                <a:off x="2537718" y="5383769"/>
                <a:ext cx="7368236" cy="92506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79BABD-CC14-07C6-D478-F6DE6E0A7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718" y="5383769"/>
                <a:ext cx="7368236" cy="9250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280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0570-F9D4-2D7A-5FDA-1E5CF83D4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775"/>
          </a:xfrm>
        </p:spPr>
        <p:txBody>
          <a:bodyPr/>
          <a:lstStyle/>
          <a:p>
            <a:r>
              <a:rPr lang="en-US" dirty="0">
                <a:latin typeface="+mj-lt"/>
              </a:rPr>
              <a:t>Relative Velocities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Hammerhead car red">
                <a:extLst>
                  <a:ext uri="{FF2B5EF4-FFF2-40B4-BE49-F238E27FC236}">
                    <a16:creationId xmlns:a16="http://schemas.microsoft.com/office/drawing/2014/main" id="{4EE483B6-955D-86C5-8755-9EBDEA352D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8142691"/>
                  </p:ext>
                </p:extLst>
              </p:nvPr>
            </p:nvGraphicFramePr>
            <p:xfrm>
              <a:off x="1380897" y="4046219"/>
              <a:ext cx="4497376" cy="20966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97376" cy="2096695"/>
                    </a:xfrm>
                    <a:prstGeom prst="rect">
                      <a:avLst/>
                    </a:prstGeom>
                  </am3d:spPr>
                  <am3d:camera>
                    <am3d:pos x="0" y="0" z="542768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570379" d="1000000"/>
                    <am3d:preTrans dx="0" dy="-1989990" dz="403592"/>
                    <am3d:scale>
                      <am3d:sx n="1000000" d="1000000"/>
                      <am3d:sy n="1000000" d="1000000"/>
                      <am3d:sz n="1000000" d="1000000"/>
                    </am3d:scale>
                    <am3d:rot ax="5659152" ay="3989564" az="568249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009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Hammerhead car red">
                <a:extLst>
                  <a:ext uri="{FF2B5EF4-FFF2-40B4-BE49-F238E27FC236}">
                    <a16:creationId xmlns:a16="http://schemas.microsoft.com/office/drawing/2014/main" id="{4EE483B6-955D-86C5-8755-9EBDEA352D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0897" y="4046219"/>
                <a:ext cx="4497376" cy="2096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ubway Train">
                <a:extLst>
                  <a:ext uri="{FF2B5EF4-FFF2-40B4-BE49-F238E27FC236}">
                    <a16:creationId xmlns:a16="http://schemas.microsoft.com/office/drawing/2014/main" id="{6A61E350-CF45-6F34-B10E-41E4BFA9C2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8248429"/>
                  </p:ext>
                </p:extLst>
              </p:nvPr>
            </p:nvGraphicFramePr>
            <p:xfrm>
              <a:off x="2406434" y="1577958"/>
              <a:ext cx="7955392" cy="131321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955392" cy="1313210"/>
                    </a:xfrm>
                    <a:prstGeom prst="rect">
                      <a:avLst/>
                    </a:prstGeom>
                  </am3d:spPr>
                  <am3d:camera>
                    <am3d:pos x="0" y="0" z="477674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017" d="1000000"/>
                    <am3d:preTrans dx="0" dy="-248121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508686" ay="4255788" az="55150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2979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ubway Train">
                <a:extLst>
                  <a:ext uri="{FF2B5EF4-FFF2-40B4-BE49-F238E27FC236}">
                    <a16:creationId xmlns:a16="http://schemas.microsoft.com/office/drawing/2014/main" id="{6A61E350-CF45-6F34-B10E-41E4BFA9C2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6434" y="1577958"/>
                <a:ext cx="7955392" cy="1313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le icon">
                <a:extLst>
                  <a:ext uri="{FF2B5EF4-FFF2-40B4-BE49-F238E27FC236}">
                    <a16:creationId xmlns:a16="http://schemas.microsoft.com/office/drawing/2014/main" id="{984B14C6-D938-A0D0-C3A5-8824A04DD2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4669318"/>
                  </p:ext>
                </p:extLst>
              </p:nvPr>
            </p:nvGraphicFramePr>
            <p:xfrm>
              <a:off x="9689606" y="1680221"/>
              <a:ext cx="424746" cy="11370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24746" cy="1137098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745327" ay="1443623" az="30786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986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le icon">
                <a:extLst>
                  <a:ext uri="{FF2B5EF4-FFF2-40B4-BE49-F238E27FC236}">
                    <a16:creationId xmlns:a16="http://schemas.microsoft.com/office/drawing/2014/main" id="{984B14C6-D938-A0D0-C3A5-8824A04DD2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89606" y="1680221"/>
                <a:ext cx="424746" cy="113709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58CFC2D8-7CDF-DE5E-DAD0-0BC4147F692F}"/>
              </a:ext>
            </a:extLst>
          </p:cNvPr>
          <p:cNvSpPr/>
          <p:nvPr/>
        </p:nvSpPr>
        <p:spPr>
          <a:xfrm>
            <a:off x="2492188" y="3824941"/>
            <a:ext cx="2139577" cy="5679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65mph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509F3E-7AA3-A431-66B9-E548EBF285C6}"/>
              </a:ext>
            </a:extLst>
          </p:cNvPr>
          <p:cNvSpPr/>
          <p:nvPr/>
        </p:nvSpPr>
        <p:spPr>
          <a:xfrm>
            <a:off x="5441576" y="1010045"/>
            <a:ext cx="2139577" cy="5679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55mph</a:t>
            </a:r>
          </a:p>
        </p:txBody>
      </p:sp>
    </p:spTree>
    <p:extLst>
      <p:ext uri="{BB962C8B-B14F-4D97-AF65-F5344CB8AC3E}">
        <p14:creationId xmlns:p14="http://schemas.microsoft.com/office/powerpoint/2010/main" val="3755434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0570-F9D4-2D7A-5FDA-1E5CF83D4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775"/>
          </a:xfrm>
        </p:spPr>
        <p:txBody>
          <a:bodyPr/>
          <a:lstStyle/>
          <a:p>
            <a:r>
              <a:rPr lang="en-US" dirty="0">
                <a:latin typeface="+mj-lt"/>
              </a:rPr>
              <a:t>Relative Velocities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Hammerhead car red">
                <a:extLst>
                  <a:ext uri="{FF2B5EF4-FFF2-40B4-BE49-F238E27FC236}">
                    <a16:creationId xmlns:a16="http://schemas.microsoft.com/office/drawing/2014/main" id="{4EE483B6-955D-86C5-8755-9EBDEA352D2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80897" y="4046219"/>
              <a:ext cx="4497376" cy="20966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97376" cy="2096695"/>
                    </a:xfrm>
                    <a:prstGeom prst="rect">
                      <a:avLst/>
                    </a:prstGeom>
                  </am3d:spPr>
                  <am3d:camera>
                    <am3d:pos x="0" y="0" z="542768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570379" d="1000000"/>
                    <am3d:preTrans dx="0" dy="-1989990" dz="403592"/>
                    <am3d:scale>
                      <am3d:sx n="1000000" d="1000000"/>
                      <am3d:sy n="1000000" d="1000000"/>
                      <am3d:sz n="1000000" d="1000000"/>
                    </am3d:scale>
                    <am3d:rot ax="5659152" ay="3989564" az="568249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009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Hammerhead car red">
                <a:extLst>
                  <a:ext uri="{FF2B5EF4-FFF2-40B4-BE49-F238E27FC236}">
                    <a16:creationId xmlns:a16="http://schemas.microsoft.com/office/drawing/2014/main" id="{4EE483B6-955D-86C5-8755-9EBDEA352D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0897" y="4046219"/>
                <a:ext cx="4497376" cy="2096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ubway Train">
                <a:extLst>
                  <a:ext uri="{FF2B5EF4-FFF2-40B4-BE49-F238E27FC236}">
                    <a16:creationId xmlns:a16="http://schemas.microsoft.com/office/drawing/2014/main" id="{6A61E350-CF45-6F34-B10E-41E4BFA9C2E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06434" y="1577958"/>
              <a:ext cx="7955392" cy="131321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955392" cy="1313210"/>
                    </a:xfrm>
                    <a:prstGeom prst="rect">
                      <a:avLst/>
                    </a:prstGeom>
                  </am3d:spPr>
                  <am3d:camera>
                    <am3d:pos x="0" y="0" z="477674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017" d="1000000"/>
                    <am3d:preTrans dx="0" dy="-248121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508686" ay="4255788" az="55150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2979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ubway Train">
                <a:extLst>
                  <a:ext uri="{FF2B5EF4-FFF2-40B4-BE49-F238E27FC236}">
                    <a16:creationId xmlns:a16="http://schemas.microsoft.com/office/drawing/2014/main" id="{6A61E350-CF45-6F34-B10E-41E4BFA9C2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6434" y="1577958"/>
                <a:ext cx="7955392" cy="1313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le icon">
                <a:extLst>
                  <a:ext uri="{FF2B5EF4-FFF2-40B4-BE49-F238E27FC236}">
                    <a16:creationId xmlns:a16="http://schemas.microsoft.com/office/drawing/2014/main" id="{984B14C6-D938-A0D0-C3A5-8824A04DD2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689606" y="1680221"/>
              <a:ext cx="424746" cy="11370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24746" cy="1137098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745327" ay="1443623" az="30786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986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le icon">
                <a:extLst>
                  <a:ext uri="{FF2B5EF4-FFF2-40B4-BE49-F238E27FC236}">
                    <a16:creationId xmlns:a16="http://schemas.microsoft.com/office/drawing/2014/main" id="{984B14C6-D938-A0D0-C3A5-8824A04DD2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89606" y="1680221"/>
                <a:ext cx="424746" cy="113709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58CFC2D8-7CDF-DE5E-DAD0-0BC4147F692F}"/>
              </a:ext>
            </a:extLst>
          </p:cNvPr>
          <p:cNvSpPr/>
          <p:nvPr/>
        </p:nvSpPr>
        <p:spPr>
          <a:xfrm>
            <a:off x="2492188" y="3824941"/>
            <a:ext cx="2139577" cy="5679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65mph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509F3E-7AA3-A431-66B9-E548EBF285C6}"/>
              </a:ext>
            </a:extLst>
          </p:cNvPr>
          <p:cNvSpPr/>
          <p:nvPr/>
        </p:nvSpPr>
        <p:spPr>
          <a:xfrm>
            <a:off x="5441576" y="1010045"/>
            <a:ext cx="2139577" cy="5679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55mph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DB930-AB24-36E9-5792-208A8E18A403}"/>
              </a:ext>
            </a:extLst>
          </p:cNvPr>
          <p:cNvSpPr txBox="1"/>
          <p:nvPr/>
        </p:nvSpPr>
        <p:spPr>
          <a:xfrm>
            <a:off x="6384130" y="3931189"/>
            <a:ext cx="5251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-10mph?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10mph?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about when the car is at the driver? 0mph?</a:t>
            </a:r>
          </a:p>
        </p:txBody>
      </p:sp>
    </p:spTree>
    <p:extLst>
      <p:ext uri="{BB962C8B-B14F-4D97-AF65-F5344CB8AC3E}">
        <p14:creationId xmlns:p14="http://schemas.microsoft.com/office/powerpoint/2010/main" val="166182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39D757-EF8F-0F44-2C43-99F8E4EE03C7}"/>
              </a:ext>
            </a:extLst>
          </p:cNvPr>
          <p:cNvSpPr txBox="1"/>
          <p:nvPr/>
        </p:nvSpPr>
        <p:spPr>
          <a:xfrm>
            <a:off x="814412" y="437401"/>
            <a:ext cx="514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https://www.desmos.com/calculator/pnc4xaqpk0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D239C-6C98-040F-04AD-E53F8C2A2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87" y="1007448"/>
            <a:ext cx="5885447" cy="42730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B2928B-E3E5-E801-5893-07A999692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67" y="1007448"/>
            <a:ext cx="5979173" cy="4278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64EC27-718A-92A8-8081-5749848FB52C}"/>
              </a:ext>
            </a:extLst>
          </p:cNvPr>
          <p:cNvSpPr txBox="1"/>
          <p:nvPr/>
        </p:nvSpPr>
        <p:spPr>
          <a:xfrm>
            <a:off x="1981966" y="5481220"/>
            <a:ext cx="231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1, Velocity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9A201E-305F-E83C-977C-9CDA666A4C10}"/>
              </a:ext>
            </a:extLst>
          </p:cNvPr>
          <p:cNvSpPr txBox="1"/>
          <p:nvPr/>
        </p:nvSpPr>
        <p:spPr>
          <a:xfrm>
            <a:off x="8163426" y="5481220"/>
            <a:ext cx="231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0, Velocity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B3FDA9-82C7-3766-D150-63DF47737689}"/>
                  </a:ext>
                </a:extLst>
              </p:cNvPr>
              <p:cNvSpPr txBox="1"/>
              <p:nvPr/>
            </p:nvSpPr>
            <p:spPr>
              <a:xfrm>
                <a:off x="6264112" y="6248661"/>
                <a:ext cx="2099934" cy="343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B3FDA9-82C7-3766-D150-63DF47737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112" y="6248661"/>
                <a:ext cx="2099934" cy="343107"/>
              </a:xfrm>
              <a:prstGeom prst="rect">
                <a:avLst/>
              </a:prstGeom>
              <a:blipFill>
                <a:blip r:embed="rId5"/>
                <a:stretch>
                  <a:fillRect l="-2616" r="-87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C17F0E-139B-DE99-38AE-A30AC3E7664E}"/>
                  </a:ext>
                </a:extLst>
              </p:cNvPr>
              <p:cNvSpPr txBox="1"/>
              <p:nvPr/>
            </p:nvSpPr>
            <p:spPr>
              <a:xfrm>
                <a:off x="9263341" y="6116380"/>
                <a:ext cx="2082813" cy="60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C17F0E-139B-DE99-38AE-A30AC3E76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341" y="6116380"/>
                <a:ext cx="2082813" cy="6076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ADAF24-C47F-230F-939C-85CB551BF4BC}"/>
                  </a:ext>
                </a:extLst>
              </p:cNvPr>
              <p:cNvSpPr txBox="1"/>
              <p:nvPr/>
            </p:nvSpPr>
            <p:spPr>
              <a:xfrm>
                <a:off x="292020" y="6261494"/>
                <a:ext cx="1837939" cy="332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ADAF24-C47F-230F-939C-85CB551BF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20" y="6261494"/>
                <a:ext cx="1837939" cy="332848"/>
              </a:xfrm>
              <a:prstGeom prst="rect">
                <a:avLst/>
              </a:prstGeom>
              <a:blipFill>
                <a:blip r:embed="rId7"/>
                <a:stretch>
                  <a:fillRect l="-299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86B701-C55F-52DF-901D-3034F5247F7D}"/>
                  </a:ext>
                </a:extLst>
              </p:cNvPr>
              <p:cNvSpPr txBox="1"/>
              <p:nvPr/>
            </p:nvSpPr>
            <p:spPr>
              <a:xfrm>
                <a:off x="2547985" y="6249430"/>
                <a:ext cx="2997937" cy="342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,0}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,0,0}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86B701-C55F-52DF-901D-3034F5247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985" y="6249430"/>
                <a:ext cx="2997937" cy="342338"/>
              </a:xfrm>
              <a:prstGeom prst="rect">
                <a:avLst/>
              </a:prstGeom>
              <a:blipFill>
                <a:blip r:embed="rId8"/>
                <a:stretch>
                  <a:fillRect l="-203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126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C433-BC2A-3BC5-2FB4-8EA72D52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6264"/>
          </a:xfrm>
        </p:spPr>
        <p:txBody>
          <a:bodyPr>
            <a:normAutofit/>
          </a:bodyPr>
          <a:lstStyle/>
          <a:p>
            <a:r>
              <a:rPr lang="en-US" dirty="0"/>
              <a:t>Vector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04C138-C322-EC91-E732-5132D5D76156}"/>
                  </a:ext>
                </a:extLst>
              </p:cNvPr>
              <p:cNvSpPr txBox="1"/>
              <p:nvPr/>
            </p:nvSpPr>
            <p:spPr>
              <a:xfrm>
                <a:off x="902481" y="4233121"/>
                <a:ext cx="1442254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04C138-C322-EC91-E732-5132D5D76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81" y="4233121"/>
                <a:ext cx="1442254" cy="4140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63035E-0D57-8AAF-EE32-8C48AA9B4893}"/>
                  </a:ext>
                </a:extLst>
              </p:cNvPr>
              <p:cNvSpPr txBox="1"/>
              <p:nvPr/>
            </p:nvSpPr>
            <p:spPr>
              <a:xfrm>
                <a:off x="838200" y="3201909"/>
                <a:ext cx="1846468" cy="535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63035E-0D57-8AAF-EE32-8C48AA9B4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01909"/>
                <a:ext cx="1846468" cy="535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8CF413-365E-02A1-35FB-2BD01C2D5A0A}"/>
                  </a:ext>
                </a:extLst>
              </p:cNvPr>
              <p:cNvSpPr txBox="1"/>
              <p:nvPr/>
            </p:nvSpPr>
            <p:spPr>
              <a:xfrm>
                <a:off x="838200" y="1395049"/>
                <a:ext cx="2030684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8CF413-365E-02A1-35FB-2BD01C2D5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5049"/>
                <a:ext cx="2030684" cy="414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15876B-96E9-4F26-6407-E59E35520947}"/>
                  </a:ext>
                </a:extLst>
              </p:cNvPr>
              <p:cNvSpPr txBox="1"/>
              <p:nvPr/>
            </p:nvSpPr>
            <p:spPr>
              <a:xfrm>
                <a:off x="4630271" y="1367381"/>
                <a:ext cx="3538661" cy="469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15876B-96E9-4F26-6407-E59E35520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271" y="1367381"/>
                <a:ext cx="3538661" cy="4694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2E2791-934A-A208-97C7-90A7A26CD90F}"/>
                  </a:ext>
                </a:extLst>
              </p:cNvPr>
              <p:cNvSpPr txBox="1"/>
              <p:nvPr/>
            </p:nvSpPr>
            <p:spPr>
              <a:xfrm>
                <a:off x="838200" y="2298479"/>
                <a:ext cx="342978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2E2791-934A-A208-97C7-90A7A26CD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98479"/>
                <a:ext cx="3429785" cy="414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D97B7D-2EF8-B1C2-128C-E03D3981246B}"/>
                  </a:ext>
                </a:extLst>
              </p:cNvPr>
              <p:cNvSpPr txBox="1"/>
              <p:nvPr/>
            </p:nvSpPr>
            <p:spPr>
              <a:xfrm>
                <a:off x="4630271" y="2298479"/>
                <a:ext cx="3487044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D97B7D-2EF8-B1C2-128C-E03D39812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271" y="2298479"/>
                <a:ext cx="3487044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77B643-8806-3524-AA41-8D1ACB6CA29B}"/>
                  </a:ext>
                </a:extLst>
              </p:cNvPr>
              <p:cNvSpPr txBox="1"/>
              <p:nvPr/>
            </p:nvSpPr>
            <p:spPr>
              <a:xfrm>
                <a:off x="838200" y="5142825"/>
                <a:ext cx="1570815" cy="535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77B643-8806-3524-AA41-8D1ACB6C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42825"/>
                <a:ext cx="1570815" cy="5355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4D1F6-D880-930B-6940-D6B06AF4EA84}"/>
                  </a:ext>
                </a:extLst>
              </p:cNvPr>
              <p:cNvSpPr txBox="1"/>
              <p:nvPr/>
            </p:nvSpPr>
            <p:spPr>
              <a:xfrm>
                <a:off x="4630271" y="3262663"/>
                <a:ext cx="508177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4D1F6-D880-930B-6940-D6B06AF4E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271" y="3262663"/>
                <a:ext cx="5081776" cy="414088"/>
              </a:xfrm>
              <a:prstGeom prst="rect">
                <a:avLst/>
              </a:prstGeom>
              <a:blipFill>
                <a:blip r:embed="rId9"/>
                <a:stretch>
                  <a:fillRect l="-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5CFC2E-BA98-2721-089A-33580E9D80CF}"/>
                  </a:ext>
                </a:extLst>
              </p:cNvPr>
              <p:cNvSpPr txBox="1"/>
              <p:nvPr/>
            </p:nvSpPr>
            <p:spPr>
              <a:xfrm>
                <a:off x="4630271" y="5191031"/>
                <a:ext cx="2705741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5CFC2E-BA98-2721-089A-33580E9D8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271" y="5191031"/>
                <a:ext cx="2705741" cy="4140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3DAE50-725F-10CF-E510-1195BDF0DAF7}"/>
                  </a:ext>
                </a:extLst>
              </p:cNvPr>
              <p:cNvSpPr txBox="1"/>
              <p:nvPr/>
            </p:nvSpPr>
            <p:spPr>
              <a:xfrm>
                <a:off x="4630965" y="4226847"/>
                <a:ext cx="5047407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3DAE50-725F-10CF-E510-1195BDF0D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965" y="4226847"/>
                <a:ext cx="5047407" cy="414088"/>
              </a:xfrm>
              <a:prstGeom prst="rect">
                <a:avLst/>
              </a:prstGeom>
              <a:blipFill>
                <a:blip r:embed="rId11"/>
                <a:stretch>
                  <a:fillRect l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73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0611A-01AC-CFE9-5BA1-E38327881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0AC0EA-3445-F4FA-FF30-6C4AFEBD24A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504520" cy="788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0AC0EA-3445-F4FA-FF30-6C4AFEBD2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504520" cy="7889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F3A58C-DFE7-3EE1-99BF-4694775C0FD2}"/>
                  </a:ext>
                </a:extLst>
              </p:cNvPr>
              <p:cNvSpPr txBox="1"/>
              <p:nvPr/>
            </p:nvSpPr>
            <p:spPr>
              <a:xfrm>
                <a:off x="838200" y="4096271"/>
                <a:ext cx="3309432" cy="443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F3A58C-DFE7-3EE1-99BF-4694775C0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96271"/>
                <a:ext cx="3309432" cy="443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3D045-2905-EB71-AD19-013C0303AE30}"/>
                  </a:ext>
                </a:extLst>
              </p:cNvPr>
              <p:cNvSpPr txBox="1"/>
              <p:nvPr/>
            </p:nvSpPr>
            <p:spPr>
              <a:xfrm>
                <a:off x="838200" y="4885205"/>
                <a:ext cx="3316357" cy="1096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3D045-2905-EB71-AD19-013C0303A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85205"/>
                <a:ext cx="3316357" cy="1096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EDD34C-B7FE-2894-17C2-A0CD7ACDA83F}"/>
                  </a:ext>
                </a:extLst>
              </p:cNvPr>
              <p:cNvSpPr txBox="1"/>
              <p:nvPr/>
            </p:nvSpPr>
            <p:spPr>
              <a:xfrm>
                <a:off x="838200" y="2739559"/>
                <a:ext cx="5791842" cy="1096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EDD34C-B7FE-2894-17C2-A0CD7ACDA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39559"/>
                <a:ext cx="5791842" cy="1096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03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A95B-CD62-6983-F359-CC335184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The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98DCC-05EE-0B60-EE52-ADBB00B6E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would a faster than light traveler look like to a stationary observer?</a:t>
            </a:r>
          </a:p>
          <a:p>
            <a:pPr lvl="1"/>
            <a:r>
              <a:rPr lang="en-US" dirty="0"/>
              <a:t>Givens</a:t>
            </a:r>
          </a:p>
          <a:p>
            <a:pPr lvl="2"/>
            <a:r>
              <a:rPr lang="en-US" dirty="0"/>
              <a:t>Light propagates through space at a constant speed</a:t>
            </a:r>
          </a:p>
          <a:p>
            <a:pPr lvl="2"/>
            <a:r>
              <a:rPr lang="en-US" dirty="0"/>
              <a:t>Light originates in space at some point of emission</a:t>
            </a:r>
          </a:p>
          <a:p>
            <a:pPr lvl="2"/>
            <a:r>
              <a:rPr lang="en-US" dirty="0"/>
              <a:t>The direction and speed of the emitter does not change the speed of light</a:t>
            </a:r>
          </a:p>
          <a:p>
            <a:pPr lvl="2"/>
            <a:r>
              <a:rPr lang="en-US" dirty="0"/>
              <a:t>The observer is some distance from the path of the traveler</a:t>
            </a:r>
          </a:p>
        </p:txBody>
      </p:sp>
    </p:spTree>
    <p:extLst>
      <p:ext uri="{BB962C8B-B14F-4D97-AF65-F5344CB8AC3E}">
        <p14:creationId xmlns:p14="http://schemas.microsoft.com/office/powerpoint/2010/main" val="361302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AA0880-ABA6-0D72-64AB-F801E9C36B33}"/>
                  </a:ext>
                </a:extLst>
              </p:cNvPr>
              <p:cNvSpPr txBox="1"/>
              <p:nvPr/>
            </p:nvSpPr>
            <p:spPr>
              <a:xfrm>
                <a:off x="563283" y="366993"/>
                <a:ext cx="3316357" cy="1096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AA0880-ABA6-0D72-64AB-F801E9C36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" y="366993"/>
                <a:ext cx="3316357" cy="1096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0F8C5A-7907-32D4-0A0D-778E66C9743E}"/>
                  </a:ext>
                </a:extLst>
              </p:cNvPr>
              <p:cNvSpPr txBox="1"/>
              <p:nvPr/>
            </p:nvSpPr>
            <p:spPr>
              <a:xfrm>
                <a:off x="563283" y="1855134"/>
                <a:ext cx="3769686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0F8C5A-7907-32D4-0A0D-778E66C9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" y="1855134"/>
                <a:ext cx="3769686" cy="751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B36214-4A37-F5DC-1781-6FAB1717E5D1}"/>
                  </a:ext>
                </a:extLst>
              </p:cNvPr>
              <p:cNvSpPr txBox="1"/>
              <p:nvPr/>
            </p:nvSpPr>
            <p:spPr>
              <a:xfrm>
                <a:off x="563283" y="2998052"/>
                <a:ext cx="5204182" cy="487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B36214-4A37-F5DC-1781-6FAB1717E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" y="2998052"/>
                <a:ext cx="5204182" cy="4870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7263A2-B682-12A4-C10C-65FBC6B31F1B}"/>
                  </a:ext>
                </a:extLst>
              </p:cNvPr>
              <p:cNvSpPr txBox="1"/>
              <p:nvPr/>
            </p:nvSpPr>
            <p:spPr>
              <a:xfrm>
                <a:off x="563283" y="3906098"/>
                <a:ext cx="6815071" cy="487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7263A2-B682-12A4-C10C-65FBC6B3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" y="3906098"/>
                <a:ext cx="6815071" cy="4870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BFBDE5-BD0B-048D-50F8-8493D98B0767}"/>
                  </a:ext>
                </a:extLst>
              </p:cNvPr>
              <p:cNvSpPr txBox="1"/>
              <p:nvPr/>
            </p:nvSpPr>
            <p:spPr>
              <a:xfrm>
                <a:off x="563283" y="4784520"/>
                <a:ext cx="6957674" cy="487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BFBDE5-BD0B-048D-50F8-8493D98B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" y="4784520"/>
                <a:ext cx="6957674" cy="4870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631C51-E0CC-F2FE-3B2D-860DEF6DFAB7}"/>
                  </a:ext>
                </a:extLst>
              </p:cNvPr>
              <p:cNvSpPr txBox="1"/>
              <p:nvPr/>
            </p:nvSpPr>
            <p:spPr>
              <a:xfrm>
                <a:off x="563283" y="5662942"/>
                <a:ext cx="6643742" cy="584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631C51-E0CC-F2FE-3B2D-860DEF6DF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" y="5662942"/>
                <a:ext cx="6643742" cy="5846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08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CC77DE-0614-1D5C-78A2-2F76CCB81D38}"/>
                  </a:ext>
                </a:extLst>
              </p:cNvPr>
              <p:cNvSpPr txBox="1"/>
              <p:nvPr/>
            </p:nvSpPr>
            <p:spPr>
              <a:xfrm>
                <a:off x="688789" y="361813"/>
                <a:ext cx="6643742" cy="584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CC77DE-0614-1D5C-78A2-2F76CCB81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89" y="361813"/>
                <a:ext cx="6643742" cy="5846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0230E6-933A-1B45-B9C8-312FD9EA7C1E}"/>
                  </a:ext>
                </a:extLst>
              </p:cNvPr>
              <p:cNvSpPr txBox="1"/>
              <p:nvPr/>
            </p:nvSpPr>
            <p:spPr>
              <a:xfrm>
                <a:off x="688789" y="1240353"/>
                <a:ext cx="7774308" cy="1262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𝐸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0230E6-933A-1B45-B9C8-312FD9EA7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89" y="1240353"/>
                <a:ext cx="7774308" cy="12620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6F096F-1223-412F-92D7-9A80B1073DB3}"/>
                  </a:ext>
                </a:extLst>
              </p:cNvPr>
              <p:cNvSpPr txBox="1"/>
              <p:nvPr/>
            </p:nvSpPr>
            <p:spPr>
              <a:xfrm>
                <a:off x="688789" y="2829772"/>
                <a:ext cx="8694240" cy="1544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6F096F-1223-412F-92D7-9A80B1073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89" y="2829772"/>
                <a:ext cx="8694240" cy="1544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F37ED9-D92B-A55E-045A-BA746B362D38}"/>
                  </a:ext>
                </a:extLst>
              </p:cNvPr>
              <p:cNvSpPr txBox="1"/>
              <p:nvPr/>
            </p:nvSpPr>
            <p:spPr>
              <a:xfrm>
                <a:off x="1863165" y="4701256"/>
                <a:ext cx="7291420" cy="2156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</m:rad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F37ED9-D92B-A55E-045A-BA746B36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165" y="4701256"/>
                <a:ext cx="7291420" cy="21567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37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F1390-A4E9-5B0C-5057-509A22AFBAC9}"/>
                  </a:ext>
                </a:extLst>
              </p:cNvPr>
              <p:cNvSpPr txBox="1"/>
              <p:nvPr/>
            </p:nvSpPr>
            <p:spPr>
              <a:xfrm>
                <a:off x="512483" y="105351"/>
                <a:ext cx="7291420" cy="2156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</m:rad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F1390-A4E9-5B0C-5057-509A22AFB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3" y="105351"/>
                <a:ext cx="7291420" cy="21567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54FD90-ACE1-4E04-77C4-3AF3529F7862}"/>
                  </a:ext>
                </a:extLst>
              </p:cNvPr>
              <p:cNvSpPr txBox="1"/>
              <p:nvPr/>
            </p:nvSpPr>
            <p:spPr>
              <a:xfrm>
                <a:off x="757518" y="2920268"/>
                <a:ext cx="6480877" cy="940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</m:e>
                        </m:rad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54FD90-ACE1-4E04-77C4-3AF3529F7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8" y="2920268"/>
                <a:ext cx="6480877" cy="9400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EE64E7-09DE-B0F8-9A32-0E5F6B8EDDAC}"/>
                  </a:ext>
                </a:extLst>
              </p:cNvPr>
              <p:cNvSpPr txBox="1"/>
              <p:nvPr/>
            </p:nvSpPr>
            <p:spPr>
              <a:xfrm>
                <a:off x="757518" y="4250033"/>
                <a:ext cx="10150728" cy="940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 smtClean="0">
                                <a:solidFill>
                                  <a:schemeClr val="accent5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</m:e>
                        </m:rad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EE64E7-09DE-B0F8-9A32-0E5F6B8ED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8" y="4250033"/>
                <a:ext cx="10150728" cy="9400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95EA5C-972E-9C82-6218-53CF3B35B688}"/>
                  </a:ext>
                </a:extLst>
              </p:cNvPr>
              <p:cNvSpPr txBox="1"/>
              <p:nvPr/>
            </p:nvSpPr>
            <p:spPr>
              <a:xfrm>
                <a:off x="757518" y="5579798"/>
                <a:ext cx="4803944" cy="940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95EA5C-972E-9C82-6218-53CF3B35B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8" y="5579798"/>
                <a:ext cx="4803944" cy="9400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E4564E-EE65-EB3F-5EDE-27DF6B287D8A}"/>
                  </a:ext>
                </a:extLst>
              </p:cNvPr>
              <p:cNvSpPr txBox="1"/>
              <p:nvPr/>
            </p:nvSpPr>
            <p:spPr>
              <a:xfrm>
                <a:off x="6336554" y="5579798"/>
                <a:ext cx="3746667" cy="940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E4564E-EE65-EB3F-5EDE-27DF6B287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554" y="5579798"/>
                <a:ext cx="3746667" cy="9400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17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F33B31-1134-2023-3A35-D3080BB1170C}"/>
                  </a:ext>
                </a:extLst>
              </p:cNvPr>
              <p:cNvSpPr txBox="1"/>
              <p:nvPr/>
            </p:nvSpPr>
            <p:spPr>
              <a:xfrm>
                <a:off x="5570651" y="366953"/>
                <a:ext cx="3746667" cy="940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F33B31-1134-2023-3A35-D3080BB11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51" y="366953"/>
                <a:ext cx="3746667" cy="9400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CCC5A6-7B3E-7D20-668D-CC66D4733381}"/>
                  </a:ext>
                </a:extLst>
              </p:cNvPr>
              <p:cNvSpPr txBox="1"/>
              <p:nvPr/>
            </p:nvSpPr>
            <p:spPr>
              <a:xfrm>
                <a:off x="1040604" y="626257"/>
                <a:ext cx="3309432" cy="443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CCC5A6-7B3E-7D20-668D-CC66D4733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04" y="626257"/>
                <a:ext cx="3309432" cy="443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09429E-D9D5-8024-11A2-D99CBE9D0BD6}"/>
                  </a:ext>
                </a:extLst>
              </p:cNvPr>
              <p:cNvSpPr txBox="1"/>
              <p:nvPr/>
            </p:nvSpPr>
            <p:spPr>
              <a:xfrm>
                <a:off x="2374951" y="2511235"/>
                <a:ext cx="6691832" cy="940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</m:acc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09429E-D9D5-8024-11A2-D99CBE9D0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951" y="2511235"/>
                <a:ext cx="6691832" cy="9400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7CD2AC-A69C-E237-E059-67D136C1A947}"/>
                  </a:ext>
                </a:extLst>
              </p:cNvPr>
              <p:cNvSpPr txBox="1"/>
              <p:nvPr/>
            </p:nvSpPr>
            <p:spPr>
              <a:xfrm>
                <a:off x="2226036" y="4892504"/>
                <a:ext cx="7470589" cy="94000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𝑂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𝐸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</m:acc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7CD2AC-A69C-E237-E059-67D136C1A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036" y="4892504"/>
                <a:ext cx="7470589" cy="9400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61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65DB-C7AE-9AD3-190D-CF737BD0A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404"/>
          </a:xfrm>
        </p:spPr>
        <p:txBody>
          <a:bodyPr/>
          <a:lstStyle/>
          <a:p>
            <a:r>
              <a:rPr lang="en-US" dirty="0"/>
              <a:t>Length Contraction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2B59FB-C5AF-1CF3-B8B7-9F25C78E1563}"/>
                  </a:ext>
                </a:extLst>
              </p:cNvPr>
              <p:cNvSpPr txBox="1"/>
              <p:nvPr/>
            </p:nvSpPr>
            <p:spPr>
              <a:xfrm>
                <a:off x="838200" y="2249435"/>
                <a:ext cx="3227294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2B59FB-C5AF-1CF3-B8B7-9F25C78E1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49435"/>
                <a:ext cx="3227294" cy="8082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F67143-C12C-654F-1463-673233A415E0}"/>
                  </a:ext>
                </a:extLst>
              </p:cNvPr>
              <p:cNvSpPr txBox="1"/>
              <p:nvPr/>
            </p:nvSpPr>
            <p:spPr>
              <a:xfrm>
                <a:off x="724647" y="1507816"/>
                <a:ext cx="19722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F67143-C12C-654F-1463-673233A4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47" y="1507816"/>
                <a:ext cx="197223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FC03C3-D0AF-2A6B-CBB8-4348297363BF}"/>
                  </a:ext>
                </a:extLst>
              </p:cNvPr>
              <p:cNvSpPr txBox="1"/>
              <p:nvPr/>
            </p:nvSpPr>
            <p:spPr>
              <a:xfrm>
                <a:off x="724647" y="3282329"/>
                <a:ext cx="2360706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acc>
                              <m:acc>
                                <m:accPr>
                                  <m:chr m:val="⃗"/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acc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FC03C3-D0AF-2A6B-CBB8-434829736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47" y="3282329"/>
                <a:ext cx="2360706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BCEFE8-742A-C480-8887-F3A9B2E4DF09}"/>
                  </a:ext>
                </a:extLst>
              </p:cNvPr>
              <p:cNvSpPr txBox="1"/>
              <p:nvPr/>
            </p:nvSpPr>
            <p:spPr>
              <a:xfrm>
                <a:off x="724647" y="4370141"/>
                <a:ext cx="1984188" cy="654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BCEFE8-742A-C480-8887-F3A9B2E4D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47" y="4370141"/>
                <a:ext cx="1984188" cy="654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Figure 1: Graph relating C_L for distance related to velocity and C for velocity related to velocity.  Used to show the geometric relation used for calculation T_B.">
            <a:extLst>
              <a:ext uri="{FF2B5EF4-FFF2-40B4-BE49-F238E27FC236}">
                <a16:creationId xmlns:a16="http://schemas.microsoft.com/office/drawing/2014/main" id="{D44141E7-2FDD-0610-E103-7B788EB41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2979" y="343623"/>
            <a:ext cx="1743075" cy="1533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8226AA-1CB3-A96E-E6A6-9D389714004C}"/>
                  </a:ext>
                </a:extLst>
              </p:cNvPr>
              <p:cNvSpPr txBox="1"/>
              <p:nvPr/>
            </p:nvSpPr>
            <p:spPr>
              <a:xfrm>
                <a:off x="6106461" y="2244203"/>
                <a:ext cx="2020047" cy="729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acc>
                              <m:acc>
                                <m:accPr>
                                  <m:chr m:val="⃗"/>
                                  <m:ctrlP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8226AA-1CB3-A96E-E6A6-9D3897140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461" y="2244203"/>
                <a:ext cx="2020047" cy="7290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7194CD-F1C3-C89D-EA65-D3ECEB2EC7A8}"/>
                  </a:ext>
                </a:extLst>
              </p:cNvPr>
              <p:cNvSpPr txBox="1"/>
              <p:nvPr/>
            </p:nvSpPr>
            <p:spPr>
              <a:xfrm>
                <a:off x="5245846" y="3172931"/>
                <a:ext cx="6096000" cy="1452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</m:acc>
                                  <m:acc>
                                    <m:accPr>
                                      <m:chr m:val="⃗"/>
                                      <m:ctrlP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</m:acc>
                                </m:e>
                              </m:rad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acc>
                              <m:acc>
                                <m:accPr>
                                  <m:chr m:val="⃗"/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acc>
                            </m:den>
                          </m:f>
                        </m:den>
                      </m:f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acc>
                              <m:acc>
                                <m:accPr>
                                  <m:chr m:val="⃗"/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acc>
                            </m:e>
                          </m:rad>
                        </m:den>
                      </m:f>
                      <m:f>
                        <m:f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acc>
                        </m:num>
                        <m:den>
                          <m: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7194CD-F1C3-C89D-EA65-D3ECEB2EC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846" y="3172931"/>
                <a:ext cx="6096000" cy="14525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A8170C-4033-43DD-C7F2-3F077B459795}"/>
                  </a:ext>
                </a:extLst>
              </p:cNvPr>
              <p:cNvSpPr txBox="1"/>
              <p:nvPr/>
            </p:nvSpPr>
            <p:spPr>
              <a:xfrm>
                <a:off x="5544669" y="5024872"/>
                <a:ext cx="4615332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𝛤</m:t>
                      </m:r>
                      <m:r>
                        <a:rPr lang="en-US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</m:ra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A8170C-4033-43DD-C7F2-3F077B459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669" y="5024872"/>
                <a:ext cx="4615332" cy="910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AC28A7-73AA-C83A-1BDC-B613C8A9C08E}"/>
                  </a:ext>
                </a:extLst>
              </p:cNvPr>
              <p:cNvSpPr txBox="1"/>
              <p:nvPr/>
            </p:nvSpPr>
            <p:spPr>
              <a:xfrm>
                <a:off x="5544669" y="6045489"/>
                <a:ext cx="4615332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AC28A7-73AA-C83A-1BDC-B613C8A9C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669" y="6045489"/>
                <a:ext cx="4615332" cy="6090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21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3" grpId="0"/>
      <p:bldP spid="15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ADC74-61ED-ABD1-3B08-B9CFC6F9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Length Contraction Along Velocity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F8BEF-F73D-1E61-0371-874B8BF6F48E}"/>
                  </a:ext>
                </a:extLst>
              </p:cNvPr>
              <p:cNvSpPr txBox="1"/>
              <p:nvPr/>
            </p:nvSpPr>
            <p:spPr>
              <a:xfrm>
                <a:off x="838200" y="2025305"/>
                <a:ext cx="1930400" cy="780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F8BEF-F73D-1E61-0371-874B8BF6F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25305"/>
                <a:ext cx="1930400" cy="7808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83B3F7-306A-5BEC-894C-5452948D0C87}"/>
                  </a:ext>
                </a:extLst>
              </p:cNvPr>
              <p:cNvSpPr txBox="1"/>
              <p:nvPr/>
            </p:nvSpPr>
            <p:spPr>
              <a:xfrm>
                <a:off x="838200" y="3230479"/>
                <a:ext cx="3157071" cy="675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𝐶𝐶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𝑉𝑉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83B3F7-306A-5BEC-894C-5452948D0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30479"/>
                <a:ext cx="3157071" cy="675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2128A-F310-0D36-4DAD-19BD2016F9DF}"/>
                  </a:ext>
                </a:extLst>
              </p:cNvPr>
              <p:cNvSpPr txBox="1"/>
              <p:nvPr/>
            </p:nvSpPr>
            <p:spPr>
              <a:xfrm>
                <a:off x="838200" y="4329855"/>
                <a:ext cx="3358776" cy="747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𝐶𝐶</m:t>
                                  </m:r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𝑉𝑉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2128A-F310-0D36-4DAD-19BD2016F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29855"/>
                <a:ext cx="3358776" cy="7472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360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0496-40EF-D85A-DDC0-FBDC7F980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0522"/>
          </a:xfrm>
        </p:spPr>
        <p:txBody>
          <a:bodyPr/>
          <a:lstStyle/>
          <a:p>
            <a:r>
              <a:rPr lang="en-US" dirty="0"/>
              <a:t>Light Aberration</a:t>
            </a:r>
          </a:p>
        </p:txBody>
      </p:sp>
      <p:pic>
        <p:nvPicPr>
          <p:cNvPr id="3" name="Picture 2" descr="A rainbow colored circle with many lines&#10;&#10;Description automatically generated">
            <a:extLst>
              <a:ext uri="{FF2B5EF4-FFF2-40B4-BE49-F238E27FC236}">
                <a16:creationId xmlns:a16="http://schemas.microsoft.com/office/drawing/2014/main" id="{A7D0058E-D929-ABE9-43F8-6C0F16A7E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59" y="1165691"/>
            <a:ext cx="2105025" cy="1971675"/>
          </a:xfrm>
          <a:prstGeom prst="rect">
            <a:avLst/>
          </a:prstGeom>
        </p:spPr>
      </p:pic>
      <p:pic>
        <p:nvPicPr>
          <p:cNvPr id="4" name="Picture 3" descr="A diagram of a person's face&#10;&#10;Description automatically generated">
            <a:extLst>
              <a:ext uri="{FF2B5EF4-FFF2-40B4-BE49-F238E27FC236}">
                <a16:creationId xmlns:a16="http://schemas.microsoft.com/office/drawing/2014/main" id="{CA6FAC01-5C9B-8E6E-6285-B2B142A3B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576" y="1165691"/>
            <a:ext cx="5077460" cy="2352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D5F639-29A8-3931-6507-A130031A7800}"/>
                  </a:ext>
                </a:extLst>
              </p:cNvPr>
              <p:cNvSpPr txBox="1"/>
              <p:nvPr/>
            </p:nvSpPr>
            <p:spPr>
              <a:xfrm>
                <a:off x="501183" y="3383845"/>
                <a:ext cx="2743200" cy="1013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fun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 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D5F639-29A8-3931-6507-A130031A7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83" y="3383845"/>
                <a:ext cx="2743200" cy="1013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F9622A-280C-3B41-BC94-4DC4E7DCA7B9}"/>
                  </a:ext>
                </a:extLst>
              </p:cNvPr>
              <p:cNvSpPr txBox="1"/>
              <p:nvPr/>
            </p:nvSpPr>
            <p:spPr>
              <a:xfrm>
                <a:off x="435442" y="4643999"/>
                <a:ext cx="2294965" cy="432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𝑑𝑋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F9622A-280C-3B41-BC94-4DC4E7DCA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42" y="4643999"/>
                <a:ext cx="2294965" cy="432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F2E00F-AFF8-A06B-C6B6-477C1E91794B}"/>
                  </a:ext>
                </a:extLst>
              </p:cNvPr>
              <p:cNvSpPr txBox="1"/>
              <p:nvPr/>
            </p:nvSpPr>
            <p:spPr>
              <a:xfrm>
                <a:off x="435442" y="5250649"/>
                <a:ext cx="3304988" cy="88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𝑑𝑋</m:t>
                              </m:r>
                            </m:e>
                          </m:acc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𝑑𝑋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F2E00F-AFF8-A06B-C6B6-477C1E917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42" y="5250649"/>
                <a:ext cx="3304988" cy="8833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4C627E-9F05-B221-37C6-007DFDDCB01C}"/>
                  </a:ext>
                </a:extLst>
              </p:cNvPr>
              <p:cNvSpPr txBox="1"/>
              <p:nvPr/>
            </p:nvSpPr>
            <p:spPr>
              <a:xfrm>
                <a:off x="4625788" y="5183675"/>
                <a:ext cx="3257176" cy="1017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+  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</m:den>
                          </m:f>
                        </m:e>
                      </m:fun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4C627E-9F05-B221-37C6-007DFDDCB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788" y="5183675"/>
                <a:ext cx="3257176" cy="10172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1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0C0F07-049B-ADF6-D050-9EE0DA3ADF86}"/>
                  </a:ext>
                </a:extLst>
              </p:cNvPr>
              <p:cNvSpPr txBox="1"/>
              <p:nvPr/>
            </p:nvSpPr>
            <p:spPr>
              <a:xfrm>
                <a:off x="3067921" y="1002261"/>
                <a:ext cx="2336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𝑑𝐴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0C0F07-049B-ADF6-D050-9EE0DA3AD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921" y="1002261"/>
                <a:ext cx="23368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536D29-288C-01AE-B8D2-30BE795790F0}"/>
                  </a:ext>
                </a:extLst>
              </p:cNvPr>
              <p:cNvSpPr txBox="1"/>
              <p:nvPr/>
            </p:nvSpPr>
            <p:spPr>
              <a:xfrm>
                <a:off x="3067921" y="1966091"/>
                <a:ext cx="6096000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𝑑𝐴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536D29-288C-01AE-B8D2-30BE79579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921" y="1966091"/>
                <a:ext cx="6096000" cy="811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93A078-2946-DB1A-715F-B8C1D0F38400}"/>
                  </a:ext>
                </a:extLst>
              </p:cNvPr>
              <p:cNvSpPr txBox="1"/>
              <p:nvPr/>
            </p:nvSpPr>
            <p:spPr>
              <a:xfrm>
                <a:off x="3067921" y="3372350"/>
                <a:ext cx="369943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𝑑𝐴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𝑑𝐴</m:t>
                                  </m:r>
                                </m:e>
                              </m:func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func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93A078-2946-DB1A-715F-B8C1D0F38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921" y="3372350"/>
                <a:ext cx="3699435" cy="618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344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F6E271-3805-0E81-F721-AD1D9DAF2F3E}"/>
                  </a:ext>
                </a:extLst>
              </p:cNvPr>
              <p:cNvSpPr txBox="1"/>
              <p:nvPr/>
            </p:nvSpPr>
            <p:spPr>
              <a:xfrm>
                <a:off x="1392517" y="5778945"/>
                <a:ext cx="8898965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F6E271-3805-0E81-F721-AD1D9DAF2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517" y="5778945"/>
                <a:ext cx="8898965" cy="5068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DC875A-3DD6-DAC1-7635-8D5AF1B8B90E}"/>
                  </a:ext>
                </a:extLst>
              </p:cNvPr>
              <p:cNvSpPr txBox="1"/>
              <p:nvPr/>
            </p:nvSpPr>
            <p:spPr>
              <a:xfrm>
                <a:off x="442259" y="4243342"/>
                <a:ext cx="2862729" cy="1051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𝑑𝑛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DC875A-3DD6-DAC1-7635-8D5AF1B8B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59" y="4243342"/>
                <a:ext cx="2862729" cy="10517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68C932-9E05-C1B9-5BCA-A0DAAB7E83FB}"/>
                  </a:ext>
                </a:extLst>
              </p:cNvPr>
              <p:cNvSpPr txBox="1"/>
              <p:nvPr/>
            </p:nvSpPr>
            <p:spPr>
              <a:xfrm>
                <a:off x="8235576" y="3049333"/>
                <a:ext cx="1470212" cy="796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𝑑𝑛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68C932-9E05-C1B9-5BCA-A0DAAB7E8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576" y="3049333"/>
                <a:ext cx="1470212" cy="7963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02BC35-DB77-29D4-5380-9BAFBDDA28DB}"/>
                  </a:ext>
                </a:extLst>
              </p:cNvPr>
              <p:cNvSpPr txBox="1"/>
              <p:nvPr/>
            </p:nvSpPr>
            <p:spPr>
              <a:xfrm>
                <a:off x="5707529" y="3245092"/>
                <a:ext cx="1804894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02BC35-DB77-29D4-5380-9BAFBDDA2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529" y="3245092"/>
                <a:ext cx="1804894" cy="4047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922C6-BD5E-FE32-59B9-5E0D49DE539A}"/>
                  </a:ext>
                </a:extLst>
              </p:cNvPr>
              <p:cNvSpPr txBox="1"/>
              <p:nvPr/>
            </p:nvSpPr>
            <p:spPr>
              <a:xfrm>
                <a:off x="3048000" y="3032340"/>
                <a:ext cx="1804894" cy="796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𝑐𝑛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922C6-BD5E-FE32-59B9-5E0D49DE5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032340"/>
                <a:ext cx="1804894" cy="796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2F1822-4195-6DF9-0C69-5AEB31168543}"/>
                  </a:ext>
                </a:extLst>
              </p:cNvPr>
              <p:cNvSpPr txBox="1"/>
              <p:nvPr/>
            </p:nvSpPr>
            <p:spPr>
              <a:xfrm>
                <a:off x="1018988" y="3226604"/>
                <a:ext cx="1948329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2F1822-4195-6DF9-0C69-5AEB31168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988" y="3226604"/>
                <a:ext cx="1948329" cy="4047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3097DC-6732-1E4C-9DC0-C2177EED467B}"/>
                  </a:ext>
                </a:extLst>
              </p:cNvPr>
              <p:cNvSpPr txBox="1"/>
              <p:nvPr/>
            </p:nvSpPr>
            <p:spPr>
              <a:xfrm>
                <a:off x="890493" y="2196173"/>
                <a:ext cx="2205318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3097DC-6732-1E4C-9DC0-C2177EED4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93" y="2196173"/>
                <a:ext cx="2205318" cy="4047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167D434-40FA-5F20-2A37-30E35EE9A058}"/>
              </a:ext>
            </a:extLst>
          </p:cNvPr>
          <p:cNvSpPr txBox="1"/>
          <p:nvPr/>
        </p:nvSpPr>
        <p:spPr>
          <a:xfrm>
            <a:off x="330508" y="3613484"/>
            <a:ext cx="3086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(velocity cross delta position)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D2A53-96EA-7C68-29A2-7FC3E0947364}"/>
              </a:ext>
            </a:extLst>
          </p:cNvPr>
          <p:cNvSpPr txBox="1"/>
          <p:nvPr/>
        </p:nvSpPr>
        <p:spPr>
          <a:xfrm>
            <a:off x="5149347" y="3613484"/>
            <a:ext cx="2871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(velocity dot delta position)</a:t>
            </a:r>
          </a:p>
        </p:txBody>
      </p:sp>
    </p:spTree>
    <p:extLst>
      <p:ext uri="{BB962C8B-B14F-4D97-AF65-F5344CB8AC3E}">
        <p14:creationId xmlns:p14="http://schemas.microsoft.com/office/powerpoint/2010/main" val="2866331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7433-802B-CB80-55C8-80A12CBB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640"/>
          </a:xfrm>
        </p:spPr>
        <p:txBody>
          <a:bodyPr/>
          <a:lstStyle/>
          <a:p>
            <a:r>
              <a:rPr lang="en-US" dirty="0"/>
              <a:t>Time Contraction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D4EFE2-77CF-CD72-B408-05B85B9822DC}"/>
                  </a:ext>
                </a:extLst>
              </p:cNvPr>
              <p:cNvSpPr txBox="1"/>
              <p:nvPr/>
            </p:nvSpPr>
            <p:spPr>
              <a:xfrm>
                <a:off x="537882" y="1563692"/>
                <a:ext cx="4566024" cy="757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den>
                          </m:f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D4EFE2-77CF-CD72-B408-05B85B982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" y="1563692"/>
                <a:ext cx="4566024" cy="757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4E5E76-E086-2CAE-D032-F6F8AB1CEFA2}"/>
                  </a:ext>
                </a:extLst>
              </p:cNvPr>
              <p:cNvSpPr txBox="1"/>
              <p:nvPr/>
            </p:nvSpPr>
            <p:spPr>
              <a:xfrm>
                <a:off x="537882" y="2916550"/>
                <a:ext cx="3048000" cy="825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rad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4E5E76-E086-2CAE-D032-F6F8AB1CE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" y="2916550"/>
                <a:ext cx="3048000" cy="825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70AAE0-C5ED-B83D-DFC4-CFE45F6D795E}"/>
                  </a:ext>
                </a:extLst>
              </p:cNvPr>
              <p:cNvSpPr txBox="1"/>
              <p:nvPr/>
            </p:nvSpPr>
            <p:spPr>
              <a:xfrm>
                <a:off x="537882" y="4337632"/>
                <a:ext cx="2528047" cy="729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70AAE0-C5ED-B83D-DFC4-CFE45F6D7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" y="4337632"/>
                <a:ext cx="2528047" cy="7290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F839CA-7E31-FCCE-5190-768F28880D40}"/>
                  </a:ext>
                </a:extLst>
              </p:cNvPr>
              <p:cNvSpPr txBox="1"/>
              <p:nvPr/>
            </p:nvSpPr>
            <p:spPr>
              <a:xfrm>
                <a:off x="537882" y="5656923"/>
                <a:ext cx="3770356" cy="918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𝛤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acc>
                                </m:e>
                              </m:rad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borderBox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 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F839CA-7E31-FCCE-5190-768F28880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" y="5656923"/>
                <a:ext cx="3770356" cy="9185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54571B-4454-4411-D4C2-428B1076DB10}"/>
                  </a:ext>
                </a:extLst>
              </p:cNvPr>
              <p:cNvSpPr txBox="1"/>
              <p:nvPr/>
            </p:nvSpPr>
            <p:spPr>
              <a:xfrm>
                <a:off x="7420584" y="3013051"/>
                <a:ext cx="1422400" cy="729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54571B-4454-4411-D4C2-428B1076D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84" y="3013051"/>
                <a:ext cx="1422400" cy="7290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9F373E-32CC-135C-14C7-9EA0EC7ECF82}"/>
                  </a:ext>
                </a:extLst>
              </p:cNvPr>
              <p:cNvSpPr txBox="1"/>
              <p:nvPr/>
            </p:nvSpPr>
            <p:spPr>
              <a:xfrm>
                <a:off x="6497219" y="5656923"/>
                <a:ext cx="3269129" cy="918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𝛤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acc>
                                </m:e>
                              </m:rad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borderBox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 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9F373E-32CC-135C-14C7-9EA0EC7EC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219" y="5656923"/>
                <a:ext cx="3269129" cy="9185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Figure 1: Graph relating C_L for distance related to velocity and C for velocity related to velocity.  Used to show the geometric relation used for calculation T_B.">
            <a:extLst>
              <a:ext uri="{FF2B5EF4-FFF2-40B4-BE49-F238E27FC236}">
                <a16:creationId xmlns:a16="http://schemas.microsoft.com/office/drawing/2014/main" id="{615B1BC2-72D8-AE89-8CFE-3350380B03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9708" y="115442"/>
            <a:ext cx="2784009" cy="244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9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Rocket Ship 03">
                <a:extLst>
                  <a:ext uri="{FF2B5EF4-FFF2-40B4-BE49-F238E27FC236}">
                    <a16:creationId xmlns:a16="http://schemas.microsoft.com/office/drawing/2014/main" id="{DC4B32F8-D65E-CE1C-AA59-76C76B70376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84674566"/>
                  </p:ext>
                </p:extLst>
              </p:nvPr>
            </p:nvGraphicFramePr>
            <p:xfrm rot="5400000" flipH="1">
              <a:off x="3422973" y="1256662"/>
              <a:ext cx="630044" cy="1532127"/>
            </p:xfrm>
            <a:graphic>
              <a:graphicData uri="http://schemas.microsoft.com/office/drawing/2017/model3d">
                <am3d:model3d r:embed="rId2">
                  <am3d:spPr>
                    <a:xfrm rot="5400000" flipH="1">
                      <a:off x="0" y="0"/>
                      <a:ext cx="630044" cy="1532127"/>
                    </a:xfrm>
                    <a:prstGeom prst="rect">
                      <a:avLst/>
                    </a:prstGeom>
                  </am3d:spPr>
                  <am3d:camera>
                    <am3d:pos x="0" y="0" z="511054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16894" d="1000000"/>
                    <am3d:preTrans dx="-1888983" dy="-419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98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Rocket Ship 03">
                <a:extLst>
                  <a:ext uri="{FF2B5EF4-FFF2-40B4-BE49-F238E27FC236}">
                    <a16:creationId xmlns:a16="http://schemas.microsoft.com/office/drawing/2014/main" id="{DC4B32F8-D65E-CE1C-AA59-76C76B7037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 flipH="1">
                <a:off x="3422973" y="1256662"/>
                <a:ext cx="630044" cy="15321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ADA884F-7E53-7F2C-EB35-B60B141ACF3C}"/>
              </a:ext>
            </a:extLst>
          </p:cNvPr>
          <p:cNvSpPr/>
          <p:nvPr/>
        </p:nvSpPr>
        <p:spPr>
          <a:xfrm>
            <a:off x="3039533" y="1980910"/>
            <a:ext cx="167269" cy="17284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177F31-E5D1-2228-CD53-9A1F32DFE6CB}"/>
              </a:ext>
            </a:extLst>
          </p:cNvPr>
          <p:cNvSpPr/>
          <p:nvPr/>
        </p:nvSpPr>
        <p:spPr>
          <a:xfrm>
            <a:off x="4245723" y="1980910"/>
            <a:ext cx="167269" cy="17284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6A7ED5-06F1-1FF3-E2D3-1519EDA45979}"/>
              </a:ext>
            </a:extLst>
          </p:cNvPr>
          <p:cNvSpPr/>
          <p:nvPr/>
        </p:nvSpPr>
        <p:spPr>
          <a:xfrm>
            <a:off x="3634031" y="1980910"/>
            <a:ext cx="167269" cy="17284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E8D497-E808-51D2-D264-AC01A64131A5}"/>
              </a:ext>
            </a:extLst>
          </p:cNvPr>
          <p:cNvSpPr/>
          <p:nvPr/>
        </p:nvSpPr>
        <p:spPr>
          <a:xfrm>
            <a:off x="8204464" y="4202790"/>
            <a:ext cx="176503" cy="17284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6EAADB-B433-83C1-B619-86163503F689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3182306" y="2128442"/>
            <a:ext cx="5068085" cy="211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AFF88E-2B56-7E7D-DBEA-3421868DEB2F}"/>
              </a:ext>
            </a:extLst>
          </p:cNvPr>
          <p:cNvCxnSpPr>
            <a:cxnSpLocks/>
          </p:cNvCxnSpPr>
          <p:nvPr/>
        </p:nvCxnSpPr>
        <p:spPr>
          <a:xfrm>
            <a:off x="3801300" y="2128442"/>
            <a:ext cx="4449091" cy="2109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F98A6E-22F6-4A95-83E4-F27C34A5B668}"/>
              </a:ext>
            </a:extLst>
          </p:cNvPr>
          <p:cNvCxnSpPr>
            <a:stCxn id="5" idx="5"/>
            <a:endCxn id="8" idx="1"/>
          </p:cNvCxnSpPr>
          <p:nvPr/>
        </p:nvCxnSpPr>
        <p:spPr>
          <a:xfrm>
            <a:off x="4388496" y="2128442"/>
            <a:ext cx="3841816" cy="20996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3930EB-B069-60A6-224E-4FC94552CEA7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3123168" y="2153754"/>
            <a:ext cx="6853" cy="213545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515B85-B284-80C5-9CE8-363D1241D2D9}"/>
              </a:ext>
            </a:extLst>
          </p:cNvPr>
          <p:cNvCxnSpPr>
            <a:stCxn id="8" idx="2"/>
          </p:cNvCxnSpPr>
          <p:nvPr/>
        </p:nvCxnSpPr>
        <p:spPr>
          <a:xfrm flipH="1">
            <a:off x="3130021" y="4289212"/>
            <a:ext cx="507444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D69B8C-11F2-7111-02F5-1C0A65A9FFAF}"/>
                  </a:ext>
                </a:extLst>
              </p:cNvPr>
              <p:cNvSpPr txBox="1"/>
              <p:nvPr/>
            </p:nvSpPr>
            <p:spPr>
              <a:xfrm>
                <a:off x="4372813" y="1094566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𝑉𝑇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D69B8C-11F2-7111-02F5-1C0A65A9F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13" y="1094566"/>
                <a:ext cx="10647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82DDF031-3992-3A56-BDDC-33A7350B2058}"/>
              </a:ext>
            </a:extLst>
          </p:cNvPr>
          <p:cNvSpPr/>
          <p:nvPr/>
        </p:nvSpPr>
        <p:spPr>
          <a:xfrm>
            <a:off x="8213698" y="4202790"/>
            <a:ext cx="167269" cy="17284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2A7B33-98FC-DF89-BF75-F208091D97EE}"/>
                  </a:ext>
                </a:extLst>
              </p:cNvPr>
              <p:cNvSpPr txBox="1"/>
              <p:nvPr/>
            </p:nvSpPr>
            <p:spPr>
              <a:xfrm>
                <a:off x="2736590" y="3000000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2A7B33-98FC-DF89-BF75-F208091D9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590" y="3000000"/>
                <a:ext cx="10647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8044E7-A268-AD5B-DD46-0191330CD5FA}"/>
                  </a:ext>
                </a:extLst>
              </p:cNvPr>
              <p:cNvSpPr txBox="1"/>
              <p:nvPr/>
            </p:nvSpPr>
            <p:spPr>
              <a:xfrm>
                <a:off x="3130021" y="1114504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8044E7-A268-AD5B-DD46-0191330CD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21" y="1114504"/>
                <a:ext cx="106471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27B32F-97E3-DAED-C18E-7171C6B984FF}"/>
                  </a:ext>
                </a:extLst>
              </p:cNvPr>
              <p:cNvSpPr txBox="1"/>
              <p:nvPr/>
            </p:nvSpPr>
            <p:spPr>
              <a:xfrm>
                <a:off x="5631288" y="1114504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27B32F-97E3-DAED-C18E-7171C6B98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288" y="1114504"/>
                <a:ext cx="10647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3B25CC-1153-79C4-124F-82465EE61D36}"/>
              </a:ext>
            </a:extLst>
          </p:cNvPr>
          <p:cNvCxnSpPr>
            <a:cxnSpLocks/>
            <a:stCxn id="3" idx="7"/>
            <a:endCxn id="24" idx="2"/>
          </p:cNvCxnSpPr>
          <p:nvPr/>
        </p:nvCxnSpPr>
        <p:spPr>
          <a:xfrm flipV="1">
            <a:off x="3182306" y="1483836"/>
            <a:ext cx="480070" cy="52238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C32A66-0967-EE97-9B79-E1079F86A702}"/>
              </a:ext>
            </a:extLst>
          </p:cNvPr>
          <p:cNvCxnSpPr>
            <a:cxnSpLocks/>
            <a:stCxn id="6" idx="7"/>
            <a:endCxn id="18" idx="2"/>
          </p:cNvCxnSpPr>
          <p:nvPr/>
        </p:nvCxnSpPr>
        <p:spPr>
          <a:xfrm flipV="1">
            <a:off x="3776804" y="1463898"/>
            <a:ext cx="1128364" cy="542324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01611B-1170-EADF-691D-E0E98CF6521B}"/>
              </a:ext>
            </a:extLst>
          </p:cNvPr>
          <p:cNvCxnSpPr>
            <a:cxnSpLocks/>
            <a:stCxn id="5" idx="7"/>
            <a:endCxn id="25" idx="2"/>
          </p:cNvCxnSpPr>
          <p:nvPr/>
        </p:nvCxnSpPr>
        <p:spPr>
          <a:xfrm flipV="1">
            <a:off x="4388496" y="1483836"/>
            <a:ext cx="1775147" cy="52238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47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8104C9-4172-5B5D-5A78-89D3FE87F5A3}"/>
              </a:ext>
            </a:extLst>
          </p:cNvPr>
          <p:cNvSpPr txBox="1"/>
          <p:nvPr/>
        </p:nvSpPr>
        <p:spPr>
          <a:xfrm>
            <a:off x="1249679" y="2700775"/>
            <a:ext cx="681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https://d3x0r.github.io/STFRPhysics/math/indexLightSpeed2a.html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DE269-E72B-A999-562C-0566A2A6E403}"/>
              </a:ext>
            </a:extLst>
          </p:cNvPr>
          <p:cNvSpPr txBox="1"/>
          <p:nvPr/>
        </p:nvSpPr>
        <p:spPr>
          <a:xfrm>
            <a:off x="1249679" y="3510003"/>
            <a:ext cx="681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https://d3x0r.github.io/STFRPhysics/math/indexLightSpeed3a.html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B87CD2-7E9E-E397-3818-30028AE17EA4}"/>
              </a:ext>
            </a:extLst>
          </p:cNvPr>
          <p:cNvSpPr txBox="1"/>
          <p:nvPr/>
        </p:nvSpPr>
        <p:spPr>
          <a:xfrm>
            <a:off x="1249679" y="5123102"/>
            <a:ext cx="668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https://d3x0r.github.io/STFRPhysics/math/indexLightSpeed4.html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6EE50-0CFE-A72F-E491-5D0ADCF0B772}"/>
              </a:ext>
            </a:extLst>
          </p:cNvPr>
          <p:cNvSpPr txBox="1"/>
          <p:nvPr/>
        </p:nvSpPr>
        <p:spPr>
          <a:xfrm>
            <a:off x="1249680" y="1891547"/>
            <a:ext cx="681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https://d3x0r.github.io/STFRPhysics/math/indexLightSpeed1.html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BAE1EC-4852-F9AE-BA72-4B080DBDED38}"/>
              </a:ext>
            </a:extLst>
          </p:cNvPr>
          <p:cNvSpPr txBox="1"/>
          <p:nvPr/>
        </p:nvSpPr>
        <p:spPr>
          <a:xfrm>
            <a:off x="1249679" y="4319231"/>
            <a:ext cx="6091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https://d3x0r.github.io/Voxelarium.js/index2-dual-view.html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E9536-0148-F0FD-2F17-388BB39D3A80}"/>
              </a:ext>
            </a:extLst>
          </p:cNvPr>
          <p:cNvSpPr txBox="1"/>
          <p:nvPr/>
        </p:nvSpPr>
        <p:spPr>
          <a:xfrm>
            <a:off x="1249679" y="1082319"/>
            <a:ext cx="681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https://d3x0r.github.io/STFRPhysics/math/indexLightSpeed.html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712E97-53CB-F588-E2FA-761C605F0CBD}"/>
              </a:ext>
            </a:extLst>
          </p:cNvPr>
          <p:cNvSpPr txBox="1"/>
          <p:nvPr/>
        </p:nvSpPr>
        <p:spPr>
          <a:xfrm>
            <a:off x="1249679" y="5937687"/>
            <a:ext cx="700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/>
              </a:rPr>
              <a:t>https://d3x0r.github.io/STFRPhysics/math/indexInterferometer4.html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21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58EF17-B5FD-3754-A790-60C6E6117862}"/>
              </a:ext>
            </a:extLst>
          </p:cNvPr>
          <p:cNvSpPr txBox="1"/>
          <p:nvPr/>
        </p:nvSpPr>
        <p:spPr>
          <a:xfrm>
            <a:off x="1039706" y="783180"/>
            <a:ext cx="732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https://d3x0r.github.io/STFRPhysics/math/indexLightSpeed-Clocks.html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3F0C7-FD85-F8BD-75CE-4C7F1B9E176F}"/>
              </a:ext>
            </a:extLst>
          </p:cNvPr>
          <p:cNvSpPr txBox="1"/>
          <p:nvPr/>
        </p:nvSpPr>
        <p:spPr>
          <a:xfrm>
            <a:off x="1039706" y="1686560"/>
            <a:ext cx="736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https://d3x0r.github.io/STFRPhysics/math/indexLightSpeed4-wheel.html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08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17E8-224D-3B33-257E-161B317BC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2930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www.youtube.com/user/3zdayz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/>
              <a:t>(J Decker)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ADF511-4D76-A45C-88DB-EFB45C96DD3D}"/>
              </a:ext>
            </a:extLst>
          </p:cNvPr>
          <p:cNvSpPr txBox="1">
            <a:spLocks/>
          </p:cNvSpPr>
          <p:nvPr/>
        </p:nvSpPr>
        <p:spPr>
          <a:xfrm>
            <a:off x="838200" y="3110866"/>
            <a:ext cx="10515600" cy="82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www.github.com/d3x0r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/>
              <a:t>(Jim B)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419B42-D683-6FC5-03EB-F2FB8A9B5A0C}"/>
              </a:ext>
            </a:extLst>
          </p:cNvPr>
          <p:cNvSpPr txBox="1">
            <a:spLocks/>
          </p:cNvSpPr>
          <p:nvPr/>
        </p:nvSpPr>
        <p:spPr>
          <a:xfrm>
            <a:off x="838200" y="1677035"/>
            <a:ext cx="10515600" cy="82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www.youtube.com/@3zdayz/videos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8A2C83-8BBE-4F1D-D0BA-21217435B475}"/>
              </a:ext>
            </a:extLst>
          </p:cNvPr>
          <p:cNvSpPr txBox="1">
            <a:spLocks/>
          </p:cNvSpPr>
          <p:nvPr/>
        </p:nvSpPr>
        <p:spPr>
          <a:xfrm>
            <a:off x="838200" y="4544697"/>
            <a:ext cx="10515600" cy="829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www.github.com/d3x0r/STFRPhysics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0475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9A2E9C-12D9-973E-1C23-05523A17C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605" y="838200"/>
            <a:ext cx="12509779" cy="5543550"/>
          </a:xfrm>
        </p:spPr>
      </p:pic>
    </p:spTree>
    <p:extLst>
      <p:ext uri="{BB962C8B-B14F-4D97-AF65-F5344CB8AC3E}">
        <p14:creationId xmlns:p14="http://schemas.microsoft.com/office/powerpoint/2010/main" val="3508051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74609-428A-BE7F-5829-B6CC7D4CBEB3}"/>
                  </a:ext>
                </a:extLst>
              </p:cNvPr>
              <p:cNvSpPr txBox="1"/>
              <p:nvPr/>
            </p:nvSpPr>
            <p:spPr>
              <a:xfrm>
                <a:off x="8401050" y="1654175"/>
                <a:ext cx="2916311" cy="602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74609-428A-BE7F-5829-B6CC7D4CB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050" y="1654175"/>
                <a:ext cx="2916311" cy="6024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4021ED-36C9-A004-51D5-B6FA55FB78B0}"/>
                  </a:ext>
                </a:extLst>
              </p:cNvPr>
              <p:cNvSpPr txBox="1"/>
              <p:nvPr/>
            </p:nvSpPr>
            <p:spPr>
              <a:xfrm>
                <a:off x="8401049" y="2827489"/>
                <a:ext cx="2512419" cy="602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4021ED-36C9-A004-51D5-B6FA55FB7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049" y="2827489"/>
                <a:ext cx="2512419" cy="6024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5B993D-C483-A882-248F-AADB84E3BC14}"/>
                  </a:ext>
                </a:extLst>
              </p:cNvPr>
              <p:cNvSpPr txBox="1"/>
              <p:nvPr/>
            </p:nvSpPr>
            <p:spPr>
              <a:xfrm>
                <a:off x="8401048" y="3965238"/>
                <a:ext cx="2916311" cy="602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5B993D-C483-A882-248F-AADB84E3B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048" y="3965238"/>
                <a:ext cx="2916311" cy="6024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Content Placeholder 3" descr="Rocket Ship 03">
                <a:extLst>
                  <a:ext uri="{FF2B5EF4-FFF2-40B4-BE49-F238E27FC236}">
                    <a16:creationId xmlns:a16="http://schemas.microsoft.com/office/drawing/2014/main" id="{5CCE6B73-5234-2EAA-0B76-305576D1E37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33073696"/>
                  </p:ext>
                </p:extLst>
              </p:nvPr>
            </p:nvGraphicFramePr>
            <p:xfrm rot="5400000" flipH="1">
              <a:off x="2068306" y="1430775"/>
              <a:ext cx="630044" cy="1532127"/>
            </p:xfrm>
            <a:graphic>
              <a:graphicData uri="http://schemas.microsoft.com/office/drawing/2017/model3d">
                <am3d:model3d r:embed="rId11">
                  <am3d:spPr>
                    <a:xfrm rot="5400000" flipH="1">
                      <a:off x="0" y="0"/>
                      <a:ext cx="630044" cy="1532127"/>
                    </a:xfrm>
                    <a:prstGeom prst="rect">
                      <a:avLst/>
                    </a:prstGeom>
                  </am3d:spPr>
                  <am3d:camera>
                    <am3d:pos x="0" y="0" z="511054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16894" d="1000000"/>
                    <am3d:preTrans dx="-1888983" dy="-419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598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Content Placeholder 3" descr="Rocket Ship 03">
                <a:extLst>
                  <a:ext uri="{FF2B5EF4-FFF2-40B4-BE49-F238E27FC236}">
                    <a16:creationId xmlns:a16="http://schemas.microsoft.com/office/drawing/2014/main" id="{5CCE6B73-5234-2EAA-0B76-305576D1E3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5400000" flipH="1">
                <a:off x="2068306" y="1430775"/>
                <a:ext cx="630044" cy="1532127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EDE479D-CCDF-E831-78D5-FC4C046DC891}"/>
              </a:ext>
            </a:extLst>
          </p:cNvPr>
          <p:cNvSpPr/>
          <p:nvPr/>
        </p:nvSpPr>
        <p:spPr>
          <a:xfrm>
            <a:off x="1684866" y="2155023"/>
            <a:ext cx="167269" cy="17284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AEC915-674A-430E-9FD6-A810E45AA506}"/>
              </a:ext>
            </a:extLst>
          </p:cNvPr>
          <p:cNvSpPr/>
          <p:nvPr/>
        </p:nvSpPr>
        <p:spPr>
          <a:xfrm>
            <a:off x="2891056" y="2155023"/>
            <a:ext cx="167269" cy="17284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B581BD-F40A-0F17-0F81-21B0A9E365F7}"/>
              </a:ext>
            </a:extLst>
          </p:cNvPr>
          <p:cNvSpPr/>
          <p:nvPr/>
        </p:nvSpPr>
        <p:spPr>
          <a:xfrm>
            <a:off x="2279364" y="2155023"/>
            <a:ext cx="167269" cy="17284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DFAABB-5887-3E8B-646D-8FAB7E9E8365}"/>
              </a:ext>
            </a:extLst>
          </p:cNvPr>
          <p:cNvSpPr/>
          <p:nvPr/>
        </p:nvSpPr>
        <p:spPr>
          <a:xfrm>
            <a:off x="6849797" y="4376903"/>
            <a:ext cx="176503" cy="17284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CECD827-AE31-AE3A-65C8-D294AC5F90B6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1827639" y="2302555"/>
            <a:ext cx="5068085" cy="211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A8C55FD-1058-7523-1873-3C5BED26B3FF}"/>
              </a:ext>
            </a:extLst>
          </p:cNvPr>
          <p:cNvCxnSpPr>
            <a:cxnSpLocks/>
          </p:cNvCxnSpPr>
          <p:nvPr/>
        </p:nvCxnSpPr>
        <p:spPr>
          <a:xfrm>
            <a:off x="2446633" y="2302555"/>
            <a:ext cx="4449091" cy="2109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DC2444-3697-5884-A8AC-DB206A335883}"/>
              </a:ext>
            </a:extLst>
          </p:cNvPr>
          <p:cNvCxnSpPr>
            <a:stCxn id="23" idx="5"/>
            <a:endCxn id="29" idx="1"/>
          </p:cNvCxnSpPr>
          <p:nvPr/>
        </p:nvCxnSpPr>
        <p:spPr>
          <a:xfrm>
            <a:off x="3033829" y="2302555"/>
            <a:ext cx="3841816" cy="20996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C7CF42-7FB4-7A10-B1B5-C8711B97909B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1768501" y="2327867"/>
            <a:ext cx="6853" cy="213545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0231459-0798-2130-E6D1-5B4979C12EA5}"/>
              </a:ext>
            </a:extLst>
          </p:cNvPr>
          <p:cNvCxnSpPr>
            <a:stCxn id="29" idx="2"/>
          </p:cNvCxnSpPr>
          <p:nvPr/>
        </p:nvCxnSpPr>
        <p:spPr>
          <a:xfrm flipH="1">
            <a:off x="1775354" y="4463325"/>
            <a:ext cx="507444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D36FF0-3A02-F3B9-6202-C055F4F3563B}"/>
                  </a:ext>
                </a:extLst>
              </p:cNvPr>
              <p:cNvSpPr txBox="1"/>
              <p:nvPr/>
            </p:nvSpPr>
            <p:spPr>
              <a:xfrm>
                <a:off x="3018146" y="1268679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𝑉𝑇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D36FF0-3A02-F3B9-6202-C055F4F35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146" y="1268679"/>
                <a:ext cx="106471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07837177-8C0F-E377-1A3B-FBA3527F301F}"/>
              </a:ext>
            </a:extLst>
          </p:cNvPr>
          <p:cNvSpPr/>
          <p:nvPr/>
        </p:nvSpPr>
        <p:spPr>
          <a:xfrm>
            <a:off x="6859031" y="4376903"/>
            <a:ext cx="167269" cy="17284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2138C8B-5C4D-2EF7-F0AA-96BEB8CF78CE}"/>
                  </a:ext>
                </a:extLst>
              </p:cNvPr>
              <p:cNvSpPr txBox="1"/>
              <p:nvPr/>
            </p:nvSpPr>
            <p:spPr>
              <a:xfrm>
                <a:off x="1381923" y="3174113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2138C8B-5C4D-2EF7-F0AA-96BEB8CF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923" y="3174113"/>
                <a:ext cx="106471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F07B3B9-3F37-54DD-26D2-DEFE31371742}"/>
                  </a:ext>
                </a:extLst>
              </p:cNvPr>
              <p:cNvSpPr txBox="1"/>
              <p:nvPr/>
            </p:nvSpPr>
            <p:spPr>
              <a:xfrm>
                <a:off x="1775354" y="1288617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F07B3B9-3F37-54DD-26D2-DEFE31371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354" y="1288617"/>
                <a:ext cx="106471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3300A5-5F7E-67E4-2B23-482554C358BD}"/>
                  </a:ext>
                </a:extLst>
              </p:cNvPr>
              <p:cNvSpPr txBox="1"/>
              <p:nvPr/>
            </p:nvSpPr>
            <p:spPr>
              <a:xfrm>
                <a:off x="4276621" y="1288617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3300A5-5F7E-67E4-2B23-482554C35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21" y="1288617"/>
                <a:ext cx="106471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650E42-0DC2-2D6D-2D7A-5C19A04E5695}"/>
              </a:ext>
            </a:extLst>
          </p:cNvPr>
          <p:cNvCxnSpPr>
            <a:cxnSpLocks/>
            <a:stCxn id="17" idx="7"/>
            <a:endCxn id="39" idx="2"/>
          </p:cNvCxnSpPr>
          <p:nvPr/>
        </p:nvCxnSpPr>
        <p:spPr>
          <a:xfrm flipV="1">
            <a:off x="1827639" y="1657949"/>
            <a:ext cx="480070" cy="52238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B855D71-AEB2-D8F1-A47D-C87023DBF693}"/>
              </a:ext>
            </a:extLst>
          </p:cNvPr>
          <p:cNvCxnSpPr>
            <a:cxnSpLocks/>
            <a:stCxn id="26" idx="7"/>
            <a:endCxn id="36" idx="2"/>
          </p:cNvCxnSpPr>
          <p:nvPr/>
        </p:nvCxnSpPr>
        <p:spPr>
          <a:xfrm flipV="1">
            <a:off x="2422137" y="1638011"/>
            <a:ext cx="1128364" cy="542324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61667A-5B34-ED50-D522-11A07346E491}"/>
              </a:ext>
            </a:extLst>
          </p:cNvPr>
          <p:cNvCxnSpPr>
            <a:cxnSpLocks/>
            <a:stCxn id="23" idx="7"/>
            <a:endCxn id="40" idx="2"/>
          </p:cNvCxnSpPr>
          <p:nvPr/>
        </p:nvCxnSpPr>
        <p:spPr>
          <a:xfrm flipV="1">
            <a:off x="3033829" y="1657949"/>
            <a:ext cx="1775147" cy="52238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0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A6AA89-8B4D-A0D3-8617-1AD633F922AE}"/>
                  </a:ext>
                </a:extLst>
              </p:cNvPr>
              <p:cNvSpPr txBox="1"/>
              <p:nvPr/>
            </p:nvSpPr>
            <p:spPr>
              <a:xfrm>
                <a:off x="1479548" y="777538"/>
                <a:ext cx="5822107" cy="120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A6AA89-8B4D-A0D3-8617-1AD633F92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548" y="777538"/>
                <a:ext cx="5822107" cy="12047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2660DB-EFB7-6F28-62A5-68EE7D1C66F8}"/>
                  </a:ext>
                </a:extLst>
              </p:cNvPr>
              <p:cNvSpPr txBox="1"/>
              <p:nvPr/>
            </p:nvSpPr>
            <p:spPr>
              <a:xfrm>
                <a:off x="8140698" y="798552"/>
                <a:ext cx="149225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2660DB-EFB7-6F28-62A5-68EE7D1C6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698" y="798552"/>
                <a:ext cx="149225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81FF87-B844-C068-719E-522EAEAE4E7F}"/>
                  </a:ext>
                </a:extLst>
              </p:cNvPr>
              <p:cNvSpPr txBox="1"/>
              <p:nvPr/>
            </p:nvSpPr>
            <p:spPr>
              <a:xfrm>
                <a:off x="8140698" y="1428293"/>
                <a:ext cx="149225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81FF87-B844-C068-719E-522EAEAE4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698" y="1428293"/>
                <a:ext cx="149225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98DB5-18B3-B1C2-DCD4-AD674F87E0A9}"/>
                  </a:ext>
                </a:extLst>
              </p:cNvPr>
              <p:cNvSpPr txBox="1"/>
              <p:nvPr/>
            </p:nvSpPr>
            <p:spPr>
              <a:xfrm>
                <a:off x="1479548" y="2224247"/>
                <a:ext cx="3920432" cy="120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98DB5-18B3-B1C2-DCD4-AD674F87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548" y="2224247"/>
                <a:ext cx="3920432" cy="1204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07E34A-32D7-AD3C-5FB2-87667FDBF343}"/>
                  </a:ext>
                </a:extLst>
              </p:cNvPr>
              <p:cNvSpPr txBox="1"/>
              <p:nvPr/>
            </p:nvSpPr>
            <p:spPr>
              <a:xfrm>
                <a:off x="1381335" y="5368439"/>
                <a:ext cx="3296095" cy="1048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07E34A-32D7-AD3C-5FB2-87667FDBF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35" y="5368439"/>
                <a:ext cx="3296095" cy="10488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351B42-FA47-B6C1-334D-16B214E182D9}"/>
                  </a:ext>
                </a:extLst>
              </p:cNvPr>
              <p:cNvSpPr txBox="1"/>
              <p:nvPr/>
            </p:nvSpPr>
            <p:spPr>
              <a:xfrm>
                <a:off x="1381335" y="3670956"/>
                <a:ext cx="2979662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351B42-FA47-B6C1-334D-16B214E18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35" y="3670956"/>
                <a:ext cx="2979662" cy="10371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6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A6AA89-8B4D-A0D3-8617-1AD633F922AE}"/>
                  </a:ext>
                </a:extLst>
              </p:cNvPr>
              <p:cNvSpPr txBox="1"/>
              <p:nvPr/>
            </p:nvSpPr>
            <p:spPr>
              <a:xfrm>
                <a:off x="1479548" y="777538"/>
                <a:ext cx="5822107" cy="120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A6AA89-8B4D-A0D3-8617-1AD633F92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548" y="777538"/>
                <a:ext cx="5822107" cy="12047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2660DB-EFB7-6F28-62A5-68EE7D1C66F8}"/>
                  </a:ext>
                </a:extLst>
              </p:cNvPr>
              <p:cNvSpPr txBox="1"/>
              <p:nvPr/>
            </p:nvSpPr>
            <p:spPr>
              <a:xfrm>
                <a:off x="8153398" y="802481"/>
                <a:ext cx="149225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2660DB-EFB7-6F28-62A5-68EE7D1C6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8" y="802481"/>
                <a:ext cx="149225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81FF87-B844-C068-719E-522EAEAE4E7F}"/>
                  </a:ext>
                </a:extLst>
              </p:cNvPr>
              <p:cNvSpPr txBox="1"/>
              <p:nvPr/>
            </p:nvSpPr>
            <p:spPr>
              <a:xfrm>
                <a:off x="8153398" y="1428293"/>
                <a:ext cx="149225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81FF87-B844-C068-719E-522EAEAE4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8" y="1428293"/>
                <a:ext cx="149225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98DB5-18B3-B1C2-DCD4-AD674F87E0A9}"/>
                  </a:ext>
                </a:extLst>
              </p:cNvPr>
              <p:cNvSpPr txBox="1"/>
              <p:nvPr/>
            </p:nvSpPr>
            <p:spPr>
              <a:xfrm>
                <a:off x="1479548" y="2974638"/>
                <a:ext cx="3920432" cy="120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98DB5-18B3-B1C2-DCD4-AD674F87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548" y="2974638"/>
                <a:ext cx="3920432" cy="1204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F69DDE-1D4C-6898-50F5-70545BB9E245}"/>
                  </a:ext>
                </a:extLst>
              </p:cNvPr>
              <p:cNvSpPr txBox="1"/>
              <p:nvPr/>
            </p:nvSpPr>
            <p:spPr>
              <a:xfrm>
                <a:off x="5627731" y="5077869"/>
                <a:ext cx="3271793" cy="1071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F69DDE-1D4C-6898-50F5-70545BB9E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731" y="5077869"/>
                <a:ext cx="3271793" cy="10710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D485-3CB7-A5F1-325F-42B1465FDB34}"/>
              </a:ext>
            </a:extLst>
          </p:cNvPr>
          <p:cNvCxnSpPr/>
          <p:nvPr/>
        </p:nvCxnSpPr>
        <p:spPr>
          <a:xfrm>
            <a:off x="1320800" y="4997450"/>
            <a:ext cx="2559053" cy="1231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9FC62-6142-6DF4-2F12-7EBD07F62532}"/>
              </a:ext>
            </a:extLst>
          </p:cNvPr>
          <p:cNvCxnSpPr>
            <a:cxnSpLocks/>
          </p:cNvCxnSpPr>
          <p:nvPr/>
        </p:nvCxnSpPr>
        <p:spPr>
          <a:xfrm flipV="1">
            <a:off x="1320800" y="4997450"/>
            <a:ext cx="2559053" cy="10830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59092C-5CA8-2B14-9F99-1662703CB25A}"/>
                  </a:ext>
                </a:extLst>
              </p:cNvPr>
              <p:cNvSpPr txBox="1"/>
              <p:nvPr/>
            </p:nvSpPr>
            <p:spPr>
              <a:xfrm>
                <a:off x="982251" y="5053181"/>
                <a:ext cx="3296095" cy="1048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59092C-5CA8-2B14-9F99-1662703CB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51" y="5053181"/>
                <a:ext cx="3296095" cy="10488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17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71ECB0-8120-3EFA-2F43-3CE7E1B3E901}"/>
                  </a:ext>
                </a:extLst>
              </p:cNvPr>
              <p:cNvSpPr txBox="1"/>
              <p:nvPr/>
            </p:nvSpPr>
            <p:spPr>
              <a:xfrm>
                <a:off x="482570" y="412917"/>
                <a:ext cx="4800609" cy="120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71ECB0-8120-3EFA-2F43-3CE7E1B3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70" y="412917"/>
                <a:ext cx="4800609" cy="12047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F3EF5-B5AC-00B3-0AAF-8954F9291185}"/>
                  </a:ext>
                </a:extLst>
              </p:cNvPr>
              <p:cNvSpPr txBox="1"/>
              <p:nvPr/>
            </p:nvSpPr>
            <p:spPr>
              <a:xfrm>
                <a:off x="6781800" y="349417"/>
                <a:ext cx="264886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F3EF5-B5AC-00B3-0AAF-8954F9291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349417"/>
                <a:ext cx="264886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126F6C-5E72-1768-2605-44CB534F08EF}"/>
                  </a:ext>
                </a:extLst>
              </p:cNvPr>
              <p:cNvSpPr txBox="1"/>
              <p:nvPr/>
            </p:nvSpPr>
            <p:spPr>
              <a:xfrm>
                <a:off x="1111220" y="2286000"/>
                <a:ext cx="6193619" cy="1202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d>
                                        <m:dPr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126F6C-5E72-1768-2605-44CB534F0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20" y="2286000"/>
                <a:ext cx="6193619" cy="12029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790408-63D3-1721-2514-C51AB72979D4}"/>
                  </a:ext>
                </a:extLst>
              </p:cNvPr>
              <p:cNvSpPr txBox="1"/>
              <p:nvPr/>
            </p:nvSpPr>
            <p:spPr>
              <a:xfrm>
                <a:off x="1022319" y="3970521"/>
                <a:ext cx="9687139" cy="1202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𝑉𝐿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790408-63D3-1721-2514-C51AB7297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319" y="3970521"/>
                <a:ext cx="9687139" cy="12029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090BDE-87BA-9D24-692E-79DEC54AC757}"/>
                  </a:ext>
                </a:extLst>
              </p:cNvPr>
              <p:cNvSpPr txBox="1"/>
              <p:nvPr/>
            </p:nvSpPr>
            <p:spPr>
              <a:xfrm>
                <a:off x="1022319" y="5762825"/>
                <a:ext cx="9773253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𝑉𝐿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090BDE-87BA-9D24-692E-79DEC54AC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319" y="5762825"/>
                <a:ext cx="9773253" cy="5873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52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6047BC-25C2-9F87-CE41-21C03CA9958C}"/>
                  </a:ext>
                </a:extLst>
              </p:cNvPr>
              <p:cNvSpPr txBox="1"/>
              <p:nvPr/>
            </p:nvSpPr>
            <p:spPr>
              <a:xfrm>
                <a:off x="952469" y="352625"/>
                <a:ext cx="9773253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𝑉𝐿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6047BC-25C2-9F87-CE41-21C03CA99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69" y="352625"/>
                <a:ext cx="9773253" cy="5873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A131AB-A4E3-B65D-80E4-ED670AD73B2A}"/>
                  </a:ext>
                </a:extLst>
              </p:cNvPr>
              <p:cNvSpPr txBox="1"/>
              <p:nvPr/>
            </p:nvSpPr>
            <p:spPr>
              <a:xfrm>
                <a:off x="2120869" y="1438999"/>
                <a:ext cx="7066550" cy="1174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r>
                  <a:rPr lang="en-US" sz="3600" dirty="0"/>
                  <a:t>		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𝑉𝐿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𝑉𝐿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A131AB-A4E3-B65D-80E4-ED670AD73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869" y="1438999"/>
                <a:ext cx="7066550" cy="11746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761E0-852C-65DB-757C-33D1D37E839E}"/>
                  </a:ext>
                </a:extLst>
              </p:cNvPr>
              <p:cNvSpPr txBox="1"/>
              <p:nvPr/>
            </p:nvSpPr>
            <p:spPr>
              <a:xfrm>
                <a:off x="250247" y="3056281"/>
                <a:ext cx="6012736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𝑉𝐿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761E0-852C-65DB-757C-33D1D37E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47" y="3056281"/>
                <a:ext cx="6012736" cy="5873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76007A-E1CD-1B22-85D8-7C0EF23D9938}"/>
                  </a:ext>
                </a:extLst>
              </p:cNvPr>
              <p:cNvSpPr txBox="1"/>
              <p:nvPr/>
            </p:nvSpPr>
            <p:spPr>
              <a:xfrm>
                <a:off x="1816069" y="4138466"/>
                <a:ext cx="7650877" cy="661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𝑉𝐿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76007A-E1CD-1B22-85D8-7C0EF23D9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69" y="4138466"/>
                <a:ext cx="7650877" cy="6617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D86375-B3F3-EEE1-163C-C67D0BDF91BE}"/>
                  </a:ext>
                </a:extLst>
              </p:cNvPr>
              <p:cNvSpPr txBox="1"/>
              <p:nvPr/>
            </p:nvSpPr>
            <p:spPr>
              <a:xfrm>
                <a:off x="1816069" y="5737696"/>
                <a:ext cx="8093241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𝑉𝐿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D86375-B3F3-EEE1-163C-C67D0BDF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69" y="5737696"/>
                <a:ext cx="8093241" cy="5873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67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F2F2F2"/>
      </a:dk1>
      <a:lt1>
        <a:sysClr val="window" lastClr="FFFFFF"/>
      </a:lt1>
      <a:dk2>
        <a:srgbClr val="0A3041"/>
      </a:dk2>
      <a:lt2>
        <a:srgbClr val="0A3041"/>
      </a:lt2>
      <a:accent1>
        <a:srgbClr val="156082"/>
      </a:accent1>
      <a:accent2>
        <a:srgbClr val="E97132"/>
      </a:accent2>
      <a:accent3>
        <a:srgbClr val="18759F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4144</TotalTime>
  <Words>1007</Words>
  <Application>Microsoft Office PowerPoint</Application>
  <PresentationFormat>Widescreen</PresentationFormat>
  <Paragraphs>177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Aptos</vt:lpstr>
      <vt:lpstr>Aptos Display</vt:lpstr>
      <vt:lpstr>Arial</vt:lpstr>
      <vt:lpstr>Cambria Math</vt:lpstr>
      <vt:lpstr>Office Theme</vt:lpstr>
      <vt:lpstr>A One-way Speed of Light</vt:lpstr>
      <vt:lpstr>Developing The Math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Perfect Square Solve</vt:lpstr>
      <vt:lpstr>PowerPoint Presentation</vt:lpstr>
      <vt:lpstr>PowerPoint Presentation</vt:lpstr>
      <vt:lpstr>PowerPoint Presentation</vt:lpstr>
      <vt:lpstr>PowerPoint Presentation</vt:lpstr>
      <vt:lpstr>Relative Velocities</vt:lpstr>
      <vt:lpstr>Relative Velocities</vt:lpstr>
      <vt:lpstr>PowerPoint Presentation</vt:lpstr>
      <vt:lpstr>Vector Math</vt:lpstr>
      <vt:lpstr>3D Math</vt:lpstr>
      <vt:lpstr>PowerPoint Presentation</vt:lpstr>
      <vt:lpstr>PowerPoint Presentation</vt:lpstr>
      <vt:lpstr>PowerPoint Presentation</vt:lpstr>
      <vt:lpstr>PowerPoint Presentation</vt:lpstr>
      <vt:lpstr>Length Contraction</vt:lpstr>
      <vt:lpstr>Applied Length Contraction Along Velocity</vt:lpstr>
      <vt:lpstr>Light Aberration</vt:lpstr>
      <vt:lpstr>PowerPoint Presentation</vt:lpstr>
      <vt:lpstr>PowerPoint Presentation</vt:lpstr>
      <vt:lpstr>Time Contraction</vt:lpstr>
      <vt:lpstr>PowerPoint Presentation</vt:lpstr>
      <vt:lpstr>PowerPoint Presentation</vt:lpstr>
      <vt:lpstr>www.youtube.com/user/3zdayz  (J Decker)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 J</dc:creator>
  <cp:lastModifiedBy>D J</cp:lastModifiedBy>
  <cp:revision>14</cp:revision>
  <dcterms:created xsi:type="dcterms:W3CDTF">2024-07-07T23:15:38Z</dcterms:created>
  <dcterms:modified xsi:type="dcterms:W3CDTF">2024-07-11T10:41:48Z</dcterms:modified>
</cp:coreProperties>
</file>